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2" r:id="rId1"/>
  </p:sldMasterIdLst>
  <p:sldIdLst>
    <p:sldId id="256" r:id="rId2"/>
    <p:sldId id="259" r:id="rId3"/>
    <p:sldId id="260" r:id="rId4"/>
    <p:sldId id="261" r:id="rId5"/>
    <p:sldId id="263" r:id="rId6"/>
    <p:sldId id="262" r:id="rId7"/>
    <p:sldId id="265" r:id="rId8"/>
    <p:sldId id="271" r:id="rId9"/>
    <p:sldId id="272" r:id="rId10"/>
    <p:sldId id="275" r:id="rId11"/>
    <p:sldId id="276" r:id="rId12"/>
    <p:sldId id="280" r:id="rId13"/>
    <p:sldId id="278"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2" autoAdjust="0"/>
    <p:restoredTop sz="94660"/>
  </p:normalViewPr>
  <p:slideViewPr>
    <p:cSldViewPr snapToGrid="0">
      <p:cViewPr varScale="1">
        <p:scale>
          <a:sx n="89" d="100"/>
          <a:sy n="89" d="100"/>
        </p:scale>
        <p:origin x="16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1854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Date Placeholder 2"/>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2733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71498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75371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553631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78148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293293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240327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8858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nchor="ct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27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86459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156362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90131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08254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1554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381920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smtClean="0"/>
              <a:t>Titelmasterformat durch Klicken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smtClean="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890182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6/29/2017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18441484"/>
      </p:ext>
    </p:extLst>
  </p:cSld>
  <p:clrMap bg1="dk1" tx1="lt1" bg2="dk2" tx2="lt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 id="2147483737" r:id="rId15"/>
    <p:sldLayoutId id="2147483738" r:id="rId16"/>
    <p:sldLayoutId id="214748373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z.lviv.ua/cartoon/125059-evromajdan-tse-koli-khto-ne-skache-toj-azirov" TargetMode="External"/><Relationship Id="rId2" Type="http://schemas.openxmlformats.org/officeDocument/2006/relationships/hyperlink" Target="http://afisha.bigmir.net/exhibition/articles/208977-God-Evromajdanu--30-plakatov--kotorye-ushli-v-narod" TargetMode="External"/><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hyperlink" Target="http://life.pravda.com.ua/society/2014/02/13/152183/"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013788" y="677731"/>
            <a:ext cx="6111551" cy="3688995"/>
          </a:xfrm>
          <a:solidFill>
            <a:srgbClr val="FFC000"/>
          </a:solidFill>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smtClean="0"/>
              <a:t/>
            </a:r>
            <a:br>
              <a:rPr lang="ru-RU" dirty="0" smtClean="0"/>
            </a:br>
            <a:r>
              <a:rPr lang="ru-RU" dirty="0"/>
              <a:t/>
            </a:r>
            <a:br>
              <a:rPr lang="ru-RU" dirty="0"/>
            </a:br>
            <a:r>
              <a:rPr lang="en-GB" sz="4900" b="1" dirty="0" smtClean="0"/>
              <a:t>Euromaidan Language as a Mirror of identities and values</a:t>
            </a:r>
            <a:r>
              <a:rPr lang="ru-RU" dirty="0" smtClean="0"/>
              <a:t/>
            </a:r>
            <a:br>
              <a:rPr lang="ru-RU" dirty="0" smtClean="0"/>
            </a:br>
            <a:endParaRPr lang="de-DE" dirty="0"/>
          </a:p>
        </p:txBody>
      </p:sp>
      <p:sp>
        <p:nvSpPr>
          <p:cNvPr id="3" name="Untertitel 2"/>
          <p:cNvSpPr>
            <a:spLocks noGrp="1"/>
          </p:cNvSpPr>
          <p:nvPr>
            <p:ph type="subTitle" idx="1"/>
          </p:nvPr>
        </p:nvSpPr>
        <p:spPr>
          <a:xfrm>
            <a:off x="684212" y="3843867"/>
            <a:ext cx="6901576" cy="2659570"/>
          </a:xfrm>
        </p:spPr>
        <p:txBody>
          <a:bodyPr>
            <a:normAutofit fontScale="92500" lnSpcReduction="20000"/>
          </a:bodyPr>
          <a:lstStyle/>
          <a:p>
            <a:endParaRPr lang="en-GB" dirty="0" smtClean="0"/>
          </a:p>
          <a:p>
            <a:endParaRPr lang="en-GB" dirty="0"/>
          </a:p>
          <a:p>
            <a:r>
              <a:rPr lang="en-GB" dirty="0" smtClean="0"/>
              <a:t>Dr </a:t>
            </a:r>
            <a:r>
              <a:rPr lang="en-GB" b="1" dirty="0" smtClean="0"/>
              <a:t>Nadiya Trach</a:t>
            </a:r>
          </a:p>
          <a:p>
            <a:r>
              <a:rPr lang="en-GB" dirty="0" smtClean="0"/>
              <a:t>Postdoc in LOEWE Project </a:t>
            </a:r>
          </a:p>
          <a:p>
            <a:r>
              <a:rPr lang="en-GB" dirty="0" smtClean="0"/>
              <a:t>“Conflicts in the Eastern Europe”</a:t>
            </a:r>
          </a:p>
          <a:p>
            <a:r>
              <a:rPr lang="en-GB" dirty="0" smtClean="0"/>
              <a:t>Institute of Slavistics</a:t>
            </a:r>
          </a:p>
          <a:p>
            <a:r>
              <a:rPr lang="en-GB" dirty="0" smtClean="0"/>
              <a:t>Justus-Liebig-University, Giessen</a:t>
            </a:r>
          </a:p>
          <a:p>
            <a:endParaRPr lang="de-DE" dirty="0"/>
          </a:p>
        </p:txBody>
      </p:sp>
    </p:spTree>
    <p:extLst>
      <p:ext uri="{BB962C8B-B14F-4D97-AF65-F5344CB8AC3E}">
        <p14:creationId xmlns:p14="http://schemas.microsoft.com/office/powerpoint/2010/main" val="229690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2708" y="328247"/>
            <a:ext cx="8655904" cy="937846"/>
          </a:xfrm>
        </p:spPr>
        <p:txBody>
          <a:bodyPr>
            <a:normAutofit fontScale="90000"/>
          </a:bodyPr>
          <a:lstStyle/>
          <a:p>
            <a:r>
              <a:rPr lang="en-GB" dirty="0" smtClean="0"/>
              <a:t>Rhetoric of </a:t>
            </a:r>
            <a:r>
              <a:rPr lang="en-GB" dirty="0" err="1" smtClean="0"/>
              <a:t>antimaidan</a:t>
            </a:r>
            <a:r>
              <a:rPr lang="en-GB" dirty="0" smtClean="0"/>
              <a:t/>
            </a:r>
            <a:br>
              <a:rPr lang="en-GB" dirty="0" smtClean="0"/>
            </a:br>
            <a:endParaRPr lang="de-DE" dirty="0"/>
          </a:p>
        </p:txBody>
      </p:sp>
      <p:sp>
        <p:nvSpPr>
          <p:cNvPr id="5" name="Inhaltsplatzhalter 4"/>
          <p:cNvSpPr>
            <a:spLocks noGrp="1"/>
          </p:cNvSpPr>
          <p:nvPr>
            <p:ph idx="1"/>
          </p:nvPr>
        </p:nvSpPr>
        <p:spPr>
          <a:xfrm>
            <a:off x="327598" y="1357720"/>
            <a:ext cx="8424253" cy="4058790"/>
          </a:xfrm>
          <a:solidFill>
            <a:srgbClr val="FFC000"/>
          </a:solidFill>
          <a:ln>
            <a:solidFill>
              <a:srgbClr val="FFC000"/>
            </a:solidFill>
          </a:ln>
        </p:spPr>
        <p:txBody>
          <a:bodyPr>
            <a:noAutofit/>
          </a:bodyPr>
          <a:lstStyle/>
          <a:p>
            <a:r>
              <a:rPr lang="en-US" sz="1400" dirty="0"/>
              <a:t>In a special way a </a:t>
            </a:r>
            <a:r>
              <a:rPr lang="en-US" sz="1400" dirty="0" err="1"/>
              <a:t>Maidan</a:t>
            </a:r>
            <a:r>
              <a:rPr lang="en-US" sz="1400" dirty="0"/>
              <a:t> identity was created, and its values were crystallizing in a constant opposition to the purposes of participants on the other side of barricades – public authorities, </a:t>
            </a:r>
            <a:r>
              <a:rPr lang="en-US" sz="1400" dirty="0" err="1"/>
              <a:t>Berkut</a:t>
            </a:r>
            <a:r>
              <a:rPr lang="en-US" sz="1400" dirty="0"/>
              <a:t> riot militia, </a:t>
            </a:r>
            <a:r>
              <a:rPr lang="en-US" sz="1400" dirty="0" err="1"/>
              <a:t>titushkas</a:t>
            </a:r>
            <a:r>
              <a:rPr lang="en-US" sz="1400" dirty="0"/>
              <a:t>, and </a:t>
            </a:r>
            <a:r>
              <a:rPr lang="en-US" sz="1400" dirty="0" err="1"/>
              <a:t>antimaidaners</a:t>
            </a:r>
            <a:r>
              <a:rPr lang="en-US" sz="1400" dirty="0"/>
              <a:t>. Which were the mottos on the opposite side of the barricades? Contrary to the individualized creativity of the </a:t>
            </a:r>
            <a:r>
              <a:rPr lang="en-US" sz="1400" dirty="0" err="1"/>
              <a:t>Maidan</a:t>
            </a:r>
            <a:r>
              <a:rPr lang="en-US" sz="1400" dirty="0"/>
              <a:t> slogans, they were more typical and isolated. To give some examples, many participants of </a:t>
            </a:r>
            <a:r>
              <a:rPr lang="en-US" sz="1400" dirty="0" err="1"/>
              <a:t>Antimaidan</a:t>
            </a:r>
            <a:r>
              <a:rPr lang="en-US" sz="1400" dirty="0"/>
              <a:t> were holding the same printed placard Stop </a:t>
            </a:r>
            <a:r>
              <a:rPr lang="en-US" sz="1400" dirty="0" err="1"/>
              <a:t>Maidan</a:t>
            </a:r>
            <a:r>
              <a:rPr lang="en-US" sz="1400" dirty="0"/>
              <a:t> of the same format; whereas among the </a:t>
            </a:r>
            <a:r>
              <a:rPr lang="en-US" sz="1400" dirty="0" err="1"/>
              <a:t>Maidan</a:t>
            </a:r>
            <a:r>
              <a:rPr lang="en-US" sz="1400" dirty="0"/>
              <a:t> slogans were those that were more and less popular, some used by individuals and some by groups. With that in mind, the community called “Strike Placard” uploaded to the Internet a device which enables to download and print out a poster, but it was also possible and desirable that the users add their own words to a poster. For example, various beginnings of a phrase were suggested - I go for those who…; I go to…; I go because…, and the protesters were finishing the phrases by themselves, printing placards and coming with them to the protest – I go to get a sweet life outside </a:t>
            </a:r>
            <a:r>
              <a:rPr lang="en-US" sz="1400" dirty="0" err="1"/>
              <a:t>Mezhyhirja</a:t>
            </a:r>
            <a:r>
              <a:rPr lang="en-US" sz="1400" dirty="0"/>
              <a:t> (Yanukovych’s residence, nowadays a so called “museum of corruption”); I go because freedom is above all!; I go because we worth it; I go because I hate regionals (representatives of the political party of Regions). I would like to shoot them!; I go for the future of my future kids!; I go for those who are already not with us and for those who will be born later. In such a way a common idea received an individual expression that underlined the main values of the community – freedom and dignity.</a:t>
            </a:r>
            <a:endParaRPr lang="de-DE" sz="1400" dirty="0"/>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57553" y="442168"/>
            <a:ext cx="3362325" cy="4762500"/>
          </a:xfrm>
          <a:prstGeom prst="rect">
            <a:avLst/>
          </a:prstGeom>
        </p:spPr>
      </p:pic>
    </p:spTree>
    <p:extLst>
      <p:ext uri="{BB962C8B-B14F-4D97-AF65-F5344CB8AC3E}">
        <p14:creationId xmlns:p14="http://schemas.microsoft.com/office/powerpoint/2010/main" val="3079050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7600" y="0"/>
            <a:ext cx="8534400" cy="1507067"/>
          </a:xfrm>
        </p:spPr>
        <p:txBody>
          <a:bodyPr/>
          <a:lstStyle/>
          <a:p>
            <a:r>
              <a:rPr lang="en-GB" dirty="0" smtClean="0"/>
              <a:t>Anti-Russian </a:t>
            </a:r>
            <a:r>
              <a:rPr lang="en-GB" dirty="0" err="1" smtClean="0"/>
              <a:t>maidan</a:t>
            </a:r>
            <a:r>
              <a:rPr lang="en-GB" dirty="0" smtClean="0"/>
              <a:t> rhetoric</a:t>
            </a:r>
            <a:endParaRPr lang="de-DE" dirty="0"/>
          </a:p>
        </p:txBody>
      </p:sp>
      <p:sp>
        <p:nvSpPr>
          <p:cNvPr id="3" name="Inhaltsplatzhalter 2"/>
          <p:cNvSpPr>
            <a:spLocks noGrp="1"/>
          </p:cNvSpPr>
          <p:nvPr>
            <p:ph idx="1"/>
          </p:nvPr>
        </p:nvSpPr>
        <p:spPr>
          <a:xfrm>
            <a:off x="1064215" y="1846913"/>
            <a:ext cx="7401169" cy="3493476"/>
          </a:xfrm>
          <a:solidFill>
            <a:srgbClr val="FFC000"/>
          </a:solidFill>
          <a:ln>
            <a:solidFill>
              <a:srgbClr val="FFC000"/>
            </a:solidFill>
          </a:ln>
        </p:spPr>
        <p:txBody>
          <a:bodyPr>
            <a:normAutofit fontScale="70000" lnSpcReduction="20000"/>
          </a:bodyPr>
          <a:lstStyle/>
          <a:p>
            <a:r>
              <a:rPr lang="en-US" dirty="0"/>
              <a:t>In that period, the anti-Russian rhetoric was also developing. This rhetoric was partially manifested already during Euromaidan in the slogans </a:t>
            </a:r>
            <a:r>
              <a:rPr lang="en-US" i="1" dirty="0"/>
              <a:t>Russia is for sad people </a:t>
            </a:r>
            <a:r>
              <a:rPr lang="en-US" dirty="0"/>
              <a:t>(the original text is in Russian);</a:t>
            </a:r>
            <a:r>
              <a:rPr lang="en-US" i="1" dirty="0"/>
              <a:t> I was sucked by a dangerous Russia and my life is a never-ending pipe </a:t>
            </a:r>
            <a:r>
              <a:rPr lang="en-US" dirty="0"/>
              <a:t>(the original text is in Russian). However, this rhetoric was naturally intensified after Crimea annexation and the war that was started in Donbas – </a:t>
            </a:r>
            <a:r>
              <a:rPr lang="en-US" i="1" dirty="0"/>
              <a:t>Putler </a:t>
            </a:r>
            <a:r>
              <a:rPr lang="en-US" dirty="0"/>
              <a:t>(which is a wordplay, a mixture of Putin and Hitler), </a:t>
            </a:r>
            <a:r>
              <a:rPr lang="en-US" i="1" dirty="0"/>
              <a:t>Stop lying and killing! Death to Russian occupants! </a:t>
            </a:r>
            <a:r>
              <a:rPr lang="en-US" dirty="0"/>
              <a:t>(the original text is in Russian); </a:t>
            </a:r>
            <a:r>
              <a:rPr lang="en-US" i="1" dirty="0"/>
              <a:t>Close the boarders with Russia immediately!; Stop Russian terrorism! </a:t>
            </a:r>
            <a:r>
              <a:rPr lang="en-US" dirty="0"/>
              <a:t>During Crimea annexation, the placard with the image of </a:t>
            </a:r>
            <a:r>
              <a:rPr lang="en-US" dirty="0" err="1"/>
              <a:t>matryoshkas</a:t>
            </a:r>
            <a:r>
              <a:rPr lang="en-US" dirty="0"/>
              <a:t>, stylized as Russian soldiers, appeared with the inscription – </a:t>
            </a:r>
            <a:r>
              <a:rPr lang="en-US" i="1" dirty="0"/>
              <a:t>Go home! </a:t>
            </a:r>
            <a:r>
              <a:rPr lang="en-US" dirty="0"/>
              <a:t>(the original text is in English). Anti-Russian slogans are directed against the lie of Russian propaganda and the Russian aggression in Ukraine, therefore, the concept of Russia in it refers to the Putin’s regime, the state system, not to the Russian people in general. These slogans are mainly formulated in English to attract attention of the global community - </a:t>
            </a:r>
            <a:r>
              <a:rPr lang="en-US" i="1" dirty="0"/>
              <a:t>Mariupol still says “no” to Russian occupation; Russia makes war, not peace. The Russian invasion of Ukraine 2014</a:t>
            </a:r>
            <a:r>
              <a:rPr lang="en-US" dirty="0"/>
              <a:t>–</a:t>
            </a:r>
            <a:r>
              <a:rPr lang="en-US" i="1" dirty="0"/>
              <a:t>2015; Russia, wake up, you’re drunk; Stop Russian occupation. </a:t>
            </a:r>
            <a:r>
              <a:rPr lang="en-US" dirty="0"/>
              <a:t>On the other hand, on the pro-Russian meetings in Crimea, as well as in Donbas, the call </a:t>
            </a:r>
            <a:r>
              <a:rPr lang="en-US" i="1" dirty="0"/>
              <a:t>Russia! </a:t>
            </a:r>
            <a:r>
              <a:rPr lang="en-US" dirty="0"/>
              <a:t>was sounding. </a:t>
            </a:r>
            <a:endParaRPr lang="de-DE" dirty="0"/>
          </a:p>
          <a:p>
            <a:endParaRPr lang="de-DE"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0501" y="674708"/>
            <a:ext cx="3362325" cy="4762500"/>
          </a:xfrm>
          <a:prstGeom prst="rect">
            <a:avLst/>
          </a:prstGeom>
        </p:spPr>
      </p:pic>
    </p:spTree>
    <p:extLst>
      <p:ext uri="{BB962C8B-B14F-4D97-AF65-F5344CB8AC3E}">
        <p14:creationId xmlns:p14="http://schemas.microsoft.com/office/powerpoint/2010/main" val="2566692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01012" y="120606"/>
            <a:ext cx="8117600" cy="1111035"/>
          </a:xfrm>
        </p:spPr>
        <p:txBody>
          <a:bodyPr/>
          <a:lstStyle/>
          <a:p>
            <a:r>
              <a:rPr lang="en-GB" dirty="0" smtClean="0"/>
              <a:t>literature</a:t>
            </a:r>
            <a:endParaRPr lang="de-DE" dirty="0"/>
          </a:p>
        </p:txBody>
      </p:sp>
      <p:sp>
        <p:nvSpPr>
          <p:cNvPr id="3" name="Inhaltsplatzhalter 2"/>
          <p:cNvSpPr>
            <a:spLocks noGrp="1"/>
          </p:cNvSpPr>
          <p:nvPr>
            <p:ph idx="1"/>
          </p:nvPr>
        </p:nvSpPr>
        <p:spPr>
          <a:xfrm>
            <a:off x="765110" y="905070"/>
            <a:ext cx="9209314" cy="5635690"/>
          </a:xfrm>
          <a:solidFill>
            <a:srgbClr val="FFC000"/>
          </a:solidFill>
        </p:spPr>
        <p:txBody>
          <a:bodyPr>
            <a:normAutofit fontScale="47500" lnSpcReduction="20000"/>
          </a:bodyPr>
          <a:lstStyle/>
          <a:p>
            <a:pPr marL="0" indent="0">
              <a:buNone/>
            </a:pPr>
            <a:endParaRPr lang="uk-UA" sz="1800" dirty="0" smtClean="0"/>
          </a:p>
          <a:p>
            <a:pPr marL="0" indent="0">
              <a:buNone/>
            </a:pPr>
            <a:endParaRPr lang="uk-UA" sz="1800" dirty="0" smtClean="0"/>
          </a:p>
          <a:p>
            <a:pPr marL="0" indent="0">
              <a:buNone/>
            </a:pPr>
            <a:r>
              <a:rPr lang="en-US" sz="1800" dirty="0" smtClean="0"/>
              <a:t>1</a:t>
            </a:r>
            <a:r>
              <a:rPr lang="en-US" sz="1800" dirty="0" smtClean="0"/>
              <a:t>. </a:t>
            </a:r>
            <a:r>
              <a:rPr lang="en-US" sz="1800" dirty="0" err="1" smtClean="0"/>
              <a:t>Kulyk</a:t>
            </a:r>
            <a:r>
              <a:rPr lang="en-US" sz="1800" dirty="0"/>
              <a:t>, V. (2016). National Identity in Ukraine: </a:t>
            </a:r>
            <a:r>
              <a:rPr lang="en-US" sz="1800" dirty="0" smtClean="0"/>
              <a:t>Impact of </a:t>
            </a:r>
            <a:r>
              <a:rPr lang="en-US" sz="1800" dirty="0"/>
              <a:t>Euromaidan and the War. </a:t>
            </a:r>
            <a:r>
              <a:rPr lang="en-US" sz="1800" i="1" dirty="0"/>
              <a:t>Europe-Asia </a:t>
            </a:r>
            <a:r>
              <a:rPr lang="en-US" sz="1800" i="1" dirty="0" smtClean="0"/>
              <a:t>Studies</a:t>
            </a:r>
            <a:r>
              <a:rPr lang="en-US" sz="1800" dirty="0" smtClean="0"/>
              <a:t>,</a:t>
            </a:r>
            <a:r>
              <a:rPr lang="de-DE" sz="1800" dirty="0" smtClean="0"/>
              <a:t>vol</a:t>
            </a:r>
            <a:r>
              <a:rPr lang="de-DE" sz="1800" dirty="0"/>
              <a:t>. 68(4), pp. 588–608.</a:t>
            </a:r>
          </a:p>
          <a:p>
            <a:pPr marL="0" indent="0">
              <a:buNone/>
            </a:pPr>
            <a:r>
              <a:rPr lang="de-DE" sz="1800" dirty="0" smtClean="0"/>
              <a:t>2. </a:t>
            </a:r>
            <a:r>
              <a:rPr lang="de-DE" sz="1800" dirty="0" err="1" smtClean="0"/>
              <a:t>Schifrin</a:t>
            </a:r>
            <a:r>
              <a:rPr lang="de-DE" sz="1800" dirty="0"/>
              <a:t>, D. (1987). </a:t>
            </a:r>
            <a:r>
              <a:rPr lang="de-DE" sz="1800" i="1" dirty="0" err="1"/>
              <a:t>Discourse</a:t>
            </a:r>
            <a:r>
              <a:rPr lang="de-DE" sz="1800" i="1" dirty="0"/>
              <a:t> Markers</a:t>
            </a:r>
            <a:r>
              <a:rPr lang="de-DE" sz="1800" dirty="0"/>
              <a:t>. </a:t>
            </a:r>
            <a:r>
              <a:rPr lang="de-DE" sz="1800" dirty="0" smtClean="0"/>
              <a:t>Cambridge: Cambridge </a:t>
            </a:r>
            <a:r>
              <a:rPr lang="de-DE" sz="1800" dirty="0"/>
              <a:t>University Press.</a:t>
            </a:r>
          </a:p>
          <a:p>
            <a:pPr marL="0" indent="0">
              <a:buNone/>
            </a:pPr>
            <a:r>
              <a:rPr lang="de-DE" sz="1800" dirty="0" smtClean="0"/>
              <a:t>3. </a:t>
            </a:r>
            <a:r>
              <a:rPr lang="de-DE" sz="1800" dirty="0" err="1" smtClean="0"/>
              <a:t>Sviatnenko</a:t>
            </a:r>
            <a:r>
              <a:rPr lang="de-DE" sz="1800" dirty="0"/>
              <a:t>, S., </a:t>
            </a:r>
            <a:r>
              <a:rPr lang="de-DE" sz="1800" dirty="0" err="1"/>
              <a:t>Vynogradov</a:t>
            </a:r>
            <a:r>
              <a:rPr lang="de-DE" sz="1800" dirty="0"/>
              <a:t>, A. (2014). </a:t>
            </a:r>
            <a:r>
              <a:rPr lang="de-DE" sz="1800" dirty="0" err="1" smtClean="0"/>
              <a:t>Euromaidan</a:t>
            </a:r>
            <a:r>
              <a:rPr lang="de-DE" sz="1800" dirty="0"/>
              <a:t> </a:t>
            </a:r>
            <a:r>
              <a:rPr lang="de-DE" sz="1800" dirty="0" smtClean="0"/>
              <a:t>Values </a:t>
            </a:r>
            <a:r>
              <a:rPr lang="de-DE" sz="1800" dirty="0" err="1"/>
              <a:t>from</a:t>
            </a:r>
            <a:r>
              <a:rPr lang="de-DE" sz="1800" dirty="0"/>
              <a:t> a </a:t>
            </a:r>
            <a:r>
              <a:rPr lang="de-DE" sz="1800" dirty="0" err="1"/>
              <a:t>Comparative</a:t>
            </a:r>
            <a:r>
              <a:rPr lang="de-DE" sz="1800" dirty="0"/>
              <a:t> </a:t>
            </a:r>
            <a:r>
              <a:rPr lang="de-DE" sz="1800" dirty="0" err="1"/>
              <a:t>Perspective</a:t>
            </a:r>
            <a:r>
              <a:rPr lang="de-DE" sz="1800" dirty="0"/>
              <a:t>. </a:t>
            </a:r>
            <a:r>
              <a:rPr lang="de-DE" sz="1800" i="1" dirty="0" err="1" smtClean="0"/>
              <a:t>Social</a:t>
            </a:r>
            <a:r>
              <a:rPr lang="de-DE" sz="1800" i="1" dirty="0" smtClean="0"/>
              <a:t>, </a:t>
            </a:r>
            <a:r>
              <a:rPr lang="en-US" sz="1800" i="1" dirty="0" smtClean="0"/>
              <a:t>Health </a:t>
            </a:r>
            <a:r>
              <a:rPr lang="en-US" sz="1800" i="1" dirty="0"/>
              <a:t>and Communication Studies </a:t>
            </a:r>
            <a:r>
              <a:rPr lang="en-US" sz="1800" i="1" dirty="0" smtClean="0"/>
              <a:t>Journal. Contemporary </a:t>
            </a:r>
            <a:r>
              <a:rPr lang="en-US" sz="1800" i="1" dirty="0"/>
              <a:t>Ukraine: A Case of Euromaidan</a:t>
            </a:r>
            <a:r>
              <a:rPr lang="en-US" sz="1800" dirty="0"/>
              <a:t>, </a:t>
            </a:r>
            <a:r>
              <a:rPr lang="en-US" sz="1800" dirty="0" smtClean="0"/>
              <a:t>vol. </a:t>
            </a:r>
            <a:r>
              <a:rPr lang="de-DE" sz="1800" dirty="0" smtClean="0"/>
              <a:t>1(1</a:t>
            </a:r>
            <a:r>
              <a:rPr lang="de-DE" sz="1800" dirty="0"/>
              <a:t>), pp. 41–61.</a:t>
            </a:r>
          </a:p>
          <a:p>
            <a:pPr marL="0" indent="0">
              <a:buNone/>
            </a:pPr>
            <a:r>
              <a:rPr lang="en-US" sz="1800" dirty="0" smtClean="0"/>
              <a:t>3. Taniguchi</a:t>
            </a:r>
            <a:r>
              <a:rPr lang="en-US" sz="1800" dirty="0"/>
              <a:t>, S. (2010). Transforming Identities In </a:t>
            </a:r>
            <a:r>
              <a:rPr lang="en-US" sz="1800" dirty="0" smtClean="0"/>
              <a:t>and Through </a:t>
            </a:r>
            <a:r>
              <a:rPr lang="en-US" sz="1800" dirty="0"/>
              <a:t>Narrative. In: D. </a:t>
            </a:r>
            <a:r>
              <a:rPr lang="en-US" sz="1800" dirty="0" err="1"/>
              <a:t>Nunan</a:t>
            </a:r>
            <a:r>
              <a:rPr lang="en-US" sz="1800" dirty="0"/>
              <a:t>, J. Choi (eds</a:t>
            </a:r>
            <a:r>
              <a:rPr lang="en-US" sz="1800" dirty="0" smtClean="0"/>
              <a:t>.), </a:t>
            </a:r>
            <a:r>
              <a:rPr lang="en-US" sz="1800" i="1" dirty="0" smtClean="0"/>
              <a:t>Language </a:t>
            </a:r>
            <a:r>
              <a:rPr lang="en-US" sz="1800" i="1" dirty="0"/>
              <a:t>and Culture. Reflective Narratives </a:t>
            </a:r>
            <a:r>
              <a:rPr lang="en-US" sz="1800" i="1" dirty="0" err="1" smtClean="0"/>
              <a:t>andthe</a:t>
            </a:r>
            <a:r>
              <a:rPr lang="en-US" sz="1800" i="1" dirty="0" smtClean="0"/>
              <a:t> </a:t>
            </a:r>
            <a:r>
              <a:rPr lang="en-US" sz="1800" i="1" dirty="0"/>
              <a:t>Emergence of Identity</a:t>
            </a:r>
            <a:r>
              <a:rPr lang="en-US" sz="1800" dirty="0"/>
              <a:t>. New York &amp; </a:t>
            </a:r>
            <a:r>
              <a:rPr lang="en-US" sz="1800" dirty="0" smtClean="0"/>
              <a:t>London: </a:t>
            </a:r>
            <a:r>
              <a:rPr lang="de-DE" sz="1800" dirty="0" smtClean="0"/>
              <a:t>Routledge</a:t>
            </a:r>
            <a:r>
              <a:rPr lang="de-DE" sz="1800" dirty="0"/>
              <a:t>.</a:t>
            </a:r>
          </a:p>
          <a:p>
            <a:pPr marL="0" indent="0">
              <a:buNone/>
            </a:pPr>
            <a:r>
              <a:rPr lang="en-GB" sz="1800" dirty="0" smtClean="0"/>
              <a:t>4. </a:t>
            </a:r>
            <a:r>
              <a:rPr lang="ru-RU" sz="1800" dirty="0" smtClean="0"/>
              <a:t>Блудша</a:t>
            </a:r>
            <a:r>
              <a:rPr lang="ru-RU" sz="1800" dirty="0"/>
              <a:t>, М. (2014). </a:t>
            </a:r>
            <a:r>
              <a:rPr lang="ru-RU" sz="1800" i="1" dirty="0"/>
              <a:t>Правий вектор Майдану – </a:t>
            </a:r>
            <a:r>
              <a:rPr lang="ru-RU" sz="1800" i="1" dirty="0" smtClean="0"/>
              <a:t>провокатори </a:t>
            </a:r>
            <a:r>
              <a:rPr lang="ru-RU" sz="1800" i="1" dirty="0"/>
              <a:t>і герої </a:t>
            </a:r>
            <a:r>
              <a:rPr lang="ru-RU" sz="1800" dirty="0"/>
              <a:t>// Е-ресурс: http://</a:t>
            </a:r>
            <a:r>
              <a:rPr lang="ru-RU" sz="1800" dirty="0" smtClean="0"/>
              <a:t>ua.racurs.</a:t>
            </a:r>
            <a:r>
              <a:rPr lang="de-DE" sz="1800" dirty="0" err="1" smtClean="0"/>
              <a:t>ua</a:t>
            </a:r>
            <a:r>
              <a:rPr lang="de-DE" sz="1800" dirty="0" smtClean="0"/>
              <a:t>/450-pravyy-vektor-maydanu-provokatory-igeroyi</a:t>
            </a:r>
            <a:r>
              <a:rPr lang="de-DE" sz="1800" dirty="0"/>
              <a:t>.</a:t>
            </a:r>
          </a:p>
          <a:p>
            <a:pPr marL="0" indent="0">
              <a:buNone/>
            </a:pPr>
            <a:r>
              <a:rPr lang="en-GB" sz="1800" dirty="0" smtClean="0"/>
              <a:t>5. </a:t>
            </a:r>
            <a:r>
              <a:rPr lang="ru-RU" sz="1800" dirty="0" smtClean="0"/>
              <a:t>Булатов</a:t>
            </a:r>
            <a:r>
              <a:rPr lang="ru-RU" sz="1800" dirty="0"/>
              <a:t>, Д. (2014). </a:t>
            </a:r>
            <a:r>
              <a:rPr lang="ru-RU" sz="1800" i="1" dirty="0"/>
              <a:t>Государство – это мы с вами </a:t>
            </a:r>
            <a:r>
              <a:rPr lang="ru-RU" sz="1800" dirty="0" smtClean="0"/>
              <a:t>/</a:t>
            </a:r>
            <a:r>
              <a:rPr lang="en-GB" sz="1800" dirty="0" smtClean="0"/>
              <a:t> </a:t>
            </a:r>
            <a:r>
              <a:rPr lang="ru-RU" sz="1800" dirty="0" smtClean="0"/>
              <a:t>Майдан</a:t>
            </a:r>
            <a:r>
              <a:rPr lang="ru-RU" sz="1800" dirty="0"/>
              <a:t>. (Р)еволюція духу: </a:t>
            </a:r>
            <a:r>
              <a:rPr lang="ru-RU" sz="1800" dirty="0" smtClean="0"/>
              <a:t>мистецько-культурологічний </a:t>
            </a:r>
            <a:r>
              <a:rPr lang="ru-RU" sz="1800" dirty="0"/>
              <a:t>проект / Автор і куратор </a:t>
            </a:r>
            <a:r>
              <a:rPr lang="ru-RU" sz="1800" dirty="0" smtClean="0"/>
              <a:t>проекту:</a:t>
            </a:r>
            <a:r>
              <a:rPr lang="en-GB" sz="1800" dirty="0" smtClean="0"/>
              <a:t> </a:t>
            </a:r>
            <a:r>
              <a:rPr lang="ru-RU" sz="1800" dirty="0" smtClean="0"/>
              <a:t>Антін </a:t>
            </a:r>
            <a:r>
              <a:rPr lang="ru-RU" sz="1800" dirty="0"/>
              <a:t>Мухарський. – К.: Наш формат.</a:t>
            </a:r>
          </a:p>
          <a:p>
            <a:pPr marL="0" indent="0">
              <a:buNone/>
            </a:pPr>
            <a:r>
              <a:rPr lang="en-GB" sz="1800" dirty="0" smtClean="0"/>
              <a:t>6. </a:t>
            </a:r>
            <a:r>
              <a:rPr lang="ru-RU" sz="1800" dirty="0" smtClean="0"/>
              <a:t>Гаврилюк</a:t>
            </a:r>
            <a:r>
              <a:rPr lang="ru-RU" sz="1800" dirty="0"/>
              <a:t>, М. (2014). </a:t>
            </a:r>
            <a:r>
              <a:rPr lang="ru-RU" sz="1800" i="1" dirty="0"/>
              <a:t>Я не хотів, що моя </a:t>
            </a:r>
            <a:r>
              <a:rPr lang="ru-RU" sz="1800" i="1" dirty="0" smtClean="0"/>
              <a:t>дитина </a:t>
            </a:r>
            <a:r>
              <a:rPr lang="ru-RU" sz="1800" i="1" dirty="0"/>
              <a:t>була рабом </a:t>
            </a:r>
            <a:r>
              <a:rPr lang="ru-RU" sz="1800" dirty="0"/>
              <a:t>/ Майдан. (Р)еволюція </a:t>
            </a:r>
            <a:r>
              <a:rPr lang="ru-RU" sz="1800" dirty="0" smtClean="0"/>
              <a:t>духу:</a:t>
            </a:r>
            <a:r>
              <a:rPr lang="en-GB" sz="1800" dirty="0" smtClean="0"/>
              <a:t> </a:t>
            </a:r>
            <a:r>
              <a:rPr lang="ru-RU" sz="1800" dirty="0" smtClean="0"/>
              <a:t>мистецько-культурологічний </a:t>
            </a:r>
            <a:r>
              <a:rPr lang="ru-RU" sz="1800" dirty="0"/>
              <a:t>проект / </a:t>
            </a:r>
            <a:r>
              <a:rPr lang="ru-RU" sz="1800" dirty="0" smtClean="0"/>
              <a:t>Автор</a:t>
            </a:r>
            <a:r>
              <a:rPr lang="en-GB" sz="1800" dirty="0" smtClean="0"/>
              <a:t> </a:t>
            </a:r>
            <a:r>
              <a:rPr lang="ru-RU" sz="1800" dirty="0" smtClean="0"/>
              <a:t>і </a:t>
            </a:r>
            <a:r>
              <a:rPr lang="ru-RU" sz="1800" dirty="0"/>
              <a:t>куратор проекту: Антін Мухарський. </a:t>
            </a:r>
            <a:r>
              <a:rPr lang="ru-RU" sz="1800" i="1" dirty="0"/>
              <a:t>– </a:t>
            </a:r>
            <a:r>
              <a:rPr lang="ru-RU" sz="1800" dirty="0"/>
              <a:t>К.: </a:t>
            </a:r>
            <a:r>
              <a:rPr lang="ru-RU" sz="1800" dirty="0" smtClean="0"/>
              <a:t>Наш</a:t>
            </a:r>
            <a:r>
              <a:rPr lang="en-GB" sz="1800" dirty="0" smtClean="0"/>
              <a:t> </a:t>
            </a:r>
            <a:r>
              <a:rPr lang="ru-RU" sz="1800" dirty="0" smtClean="0"/>
              <a:t>формат.</a:t>
            </a:r>
            <a:endParaRPr lang="en-GB" sz="1800" dirty="0" smtClean="0"/>
          </a:p>
          <a:p>
            <a:pPr marL="0" indent="0">
              <a:buNone/>
            </a:pPr>
            <a:r>
              <a:rPr lang="en-GB" sz="1800" dirty="0" smtClean="0"/>
              <a:t>7. </a:t>
            </a:r>
            <a:r>
              <a:rPr lang="ru-RU" sz="1800" dirty="0" smtClean="0"/>
              <a:t>Грицак</a:t>
            </a:r>
            <a:r>
              <a:rPr lang="ru-RU" sz="1800" dirty="0"/>
              <a:t>, Я. (2014). </a:t>
            </a:r>
            <a:r>
              <a:rPr lang="ru-RU" sz="1800" i="1" dirty="0"/>
              <a:t>Україна витримає і це </a:t>
            </a:r>
            <a:r>
              <a:rPr lang="ru-RU" sz="1800" i="1" dirty="0" smtClean="0"/>
              <a:t>випробування </a:t>
            </a:r>
            <a:r>
              <a:rPr lang="ru-RU" sz="1800" dirty="0"/>
              <a:t>/ Майдан. (Р)еволюція духу: </a:t>
            </a:r>
            <a:r>
              <a:rPr lang="ru-RU" sz="1800" dirty="0" smtClean="0"/>
              <a:t>мистецько-культурологічний </a:t>
            </a:r>
            <a:r>
              <a:rPr lang="ru-RU" sz="1800" dirty="0"/>
              <a:t>проект / Автор і </a:t>
            </a:r>
            <a:r>
              <a:rPr lang="ru-RU" sz="1800" dirty="0" smtClean="0"/>
              <a:t>кураторпроекту</a:t>
            </a:r>
            <a:r>
              <a:rPr lang="ru-RU" sz="1800" dirty="0"/>
              <a:t>: Антін Мухарський. – К.: Наш </a:t>
            </a:r>
            <a:r>
              <a:rPr lang="ru-RU" sz="1800" dirty="0" smtClean="0"/>
              <a:t>формат.</a:t>
            </a:r>
            <a:endParaRPr lang="en-GB" sz="1800" dirty="0" smtClean="0"/>
          </a:p>
          <a:p>
            <a:pPr marL="0" indent="0">
              <a:buNone/>
            </a:pPr>
            <a:r>
              <a:rPr lang="en-GB" sz="1800" dirty="0" smtClean="0"/>
              <a:t>8. </a:t>
            </a:r>
            <a:r>
              <a:rPr lang="ru-RU" sz="1800" dirty="0" smtClean="0"/>
              <a:t>Десятерик</a:t>
            </a:r>
            <a:r>
              <a:rPr lang="ru-RU" sz="1800" dirty="0"/>
              <a:t>, Д. (2014). </a:t>
            </a:r>
            <a:r>
              <a:rPr lang="ru-RU" sz="1800" i="1" dirty="0"/>
              <a:t>«Таке відчуття, що </a:t>
            </a:r>
            <a:r>
              <a:rPr lang="ru-RU" sz="1800" i="1" dirty="0" smtClean="0"/>
              <a:t>політкампаніями </a:t>
            </a:r>
            <a:r>
              <a:rPr lang="ru-RU" sz="1800" i="1" dirty="0"/>
              <a:t>у нас займаються тисячі </a:t>
            </a:r>
            <a:r>
              <a:rPr lang="ru-RU" sz="1800" i="1" dirty="0" smtClean="0"/>
              <a:t>Остапів</a:t>
            </a:r>
            <a:r>
              <a:rPr lang="en-GB" sz="1800" i="1" dirty="0" smtClean="0"/>
              <a:t> </a:t>
            </a:r>
            <a:r>
              <a:rPr lang="ru-RU" sz="1800" i="1" dirty="0" smtClean="0"/>
              <a:t>Бендерів</a:t>
            </a:r>
            <a:r>
              <a:rPr lang="ru-RU" sz="1800" i="1" dirty="0"/>
              <a:t>, яких хтось образив». </a:t>
            </a:r>
            <a:r>
              <a:rPr lang="ru-RU" sz="1800" dirty="0"/>
              <a:t>Інтерв’ю з </a:t>
            </a:r>
            <a:r>
              <a:rPr lang="ru-RU" sz="1800" dirty="0" smtClean="0"/>
              <a:t>авторами </a:t>
            </a:r>
            <a:r>
              <a:rPr lang="ru-RU" sz="1800" dirty="0"/>
              <a:t>плаката ≪Я – крапля в океані, який </a:t>
            </a:r>
            <a:r>
              <a:rPr lang="ru-RU" sz="1800" dirty="0" smtClean="0"/>
              <a:t>змінить</a:t>
            </a:r>
            <a:r>
              <a:rPr lang="en-GB" sz="1800" dirty="0" smtClean="0"/>
              <a:t> </a:t>
            </a:r>
            <a:r>
              <a:rPr lang="ru-RU" sz="1800" dirty="0" smtClean="0"/>
              <a:t>країну</a:t>
            </a:r>
            <a:r>
              <a:rPr lang="ru-RU" sz="1800" dirty="0"/>
              <a:t>≫ // Газета ≪День≫. – 21 березня 2014 р</a:t>
            </a:r>
            <a:r>
              <a:rPr lang="ru-RU" sz="1800" dirty="0" smtClean="0"/>
              <a:t>.</a:t>
            </a:r>
            <a:r>
              <a:rPr lang="en-GB" sz="1800" dirty="0" smtClean="0"/>
              <a:t> </a:t>
            </a:r>
            <a:r>
              <a:rPr lang="ru-RU" sz="1800" dirty="0" smtClean="0"/>
              <a:t>// </a:t>
            </a:r>
            <a:r>
              <a:rPr lang="ru-RU" sz="1800" dirty="0"/>
              <a:t>Е-ресурс: </a:t>
            </a:r>
            <a:r>
              <a:rPr lang="de-DE" sz="1800" dirty="0"/>
              <a:t>http://</a:t>
            </a:r>
            <a:r>
              <a:rPr lang="de-DE" sz="1800" dirty="0" smtClean="0"/>
              <a:t>www.day.kiev.ua/uk/article/kultura/take-vidchuttya-shcho-politkampaniyamiu-nas-zaymayutsya-tisyachiostapiv-benderiv</a:t>
            </a:r>
            <a:endParaRPr lang="de-DE" sz="1800" dirty="0"/>
          </a:p>
          <a:p>
            <a:pPr marL="0" indent="0">
              <a:buNone/>
            </a:pPr>
            <a:r>
              <a:rPr lang="en-GB" sz="1800" i="1" dirty="0" smtClean="0"/>
              <a:t>9. </a:t>
            </a:r>
            <a:r>
              <a:rPr lang="ru-RU" sz="1800" i="1" dirty="0" smtClean="0"/>
              <a:t>Майдан–2013</a:t>
            </a:r>
            <a:r>
              <a:rPr lang="ru-RU" sz="1800" i="1" dirty="0"/>
              <a:t>: хто стоїть, чому і за що</a:t>
            </a:r>
            <a:r>
              <a:rPr lang="ru-RU" sz="1800" i="1" dirty="0" smtClean="0"/>
              <a:t>?</a:t>
            </a:r>
            <a:r>
              <a:rPr lang="en-GB" sz="1800" i="1" dirty="0" smtClean="0"/>
              <a:t> </a:t>
            </a:r>
            <a:r>
              <a:rPr lang="ru-RU" sz="1800" dirty="0" smtClean="0"/>
              <a:t>(</a:t>
            </a:r>
            <a:r>
              <a:rPr lang="ru-RU" sz="1800" dirty="0"/>
              <a:t>2014). Е-ресурс: </a:t>
            </a:r>
            <a:r>
              <a:rPr lang="de-DE" sz="1800" dirty="0"/>
              <a:t>http://</a:t>
            </a:r>
            <a:r>
              <a:rPr lang="de-DE" sz="1800" dirty="0" smtClean="0"/>
              <a:t>dif.org.ua/ua/events/gvkrlgkaeths.htm</a:t>
            </a:r>
            <a:r>
              <a:rPr lang="de-DE" sz="1800" dirty="0"/>
              <a:t>.</a:t>
            </a:r>
          </a:p>
          <a:p>
            <a:pPr marL="0" indent="0">
              <a:buNone/>
            </a:pPr>
            <a:r>
              <a:rPr lang="en-GB" sz="1800" dirty="0" smtClean="0"/>
              <a:t>10. </a:t>
            </a:r>
            <a:r>
              <a:rPr lang="ru-RU" sz="1800" dirty="0" smtClean="0"/>
              <a:t>Матузкова</a:t>
            </a:r>
            <a:r>
              <a:rPr lang="ru-RU" sz="1800" dirty="0"/>
              <a:t>, О</a:t>
            </a:r>
            <a:r>
              <a:rPr lang="ru-RU" sz="1800" i="1" dirty="0"/>
              <a:t>. </a:t>
            </a:r>
            <a:r>
              <a:rPr lang="ru-RU" sz="1800" dirty="0"/>
              <a:t>(2014). </a:t>
            </a:r>
            <a:r>
              <a:rPr lang="ru-RU" sz="1800" i="1" dirty="0"/>
              <a:t>Ідентичність як </a:t>
            </a:r>
            <a:r>
              <a:rPr lang="ru-RU" sz="1800" i="1" dirty="0" smtClean="0"/>
              <a:t>структура</a:t>
            </a:r>
            <a:r>
              <a:rPr lang="en-GB" sz="1800" i="1" dirty="0" smtClean="0"/>
              <a:t> </a:t>
            </a:r>
            <a:r>
              <a:rPr lang="ru-RU" sz="1800" i="1" dirty="0" smtClean="0"/>
              <a:t>// </a:t>
            </a:r>
            <a:r>
              <a:rPr lang="ru-RU" sz="1800" dirty="0"/>
              <a:t>Наукові записки НаУКМА. Філологічні науки. </a:t>
            </a:r>
            <a:r>
              <a:rPr lang="ru-RU" sz="1800" dirty="0" smtClean="0"/>
              <a:t>–</a:t>
            </a:r>
            <a:r>
              <a:rPr lang="en-GB" sz="1800" dirty="0" smtClean="0"/>
              <a:t> </a:t>
            </a:r>
            <a:r>
              <a:rPr lang="ru-RU" sz="1800" dirty="0" smtClean="0"/>
              <a:t>Т</a:t>
            </a:r>
            <a:r>
              <a:rPr lang="ru-RU" sz="1800" dirty="0"/>
              <a:t>. 164. – К., 2014.</a:t>
            </a:r>
          </a:p>
          <a:p>
            <a:pPr marL="0" indent="0">
              <a:buNone/>
            </a:pPr>
            <a:r>
              <a:rPr lang="en-GB" sz="1800" dirty="0" smtClean="0"/>
              <a:t>10. </a:t>
            </a:r>
            <a:r>
              <a:rPr lang="ru-RU" sz="1800" dirty="0" smtClean="0"/>
              <a:t>Портнов </a:t>
            </a:r>
            <a:r>
              <a:rPr lang="ru-RU" sz="1800" dirty="0"/>
              <a:t>А. </a:t>
            </a:r>
            <a:r>
              <a:rPr lang="ru-RU" sz="1800" i="1" dirty="0"/>
              <a:t>Українська “Еврореволюція”. </a:t>
            </a:r>
            <a:r>
              <a:rPr lang="ru-RU" sz="1800" i="1" dirty="0" smtClean="0"/>
              <a:t>Деякі</a:t>
            </a:r>
            <a:r>
              <a:rPr lang="en-GB" sz="1800" i="1" dirty="0" smtClean="0"/>
              <a:t> </a:t>
            </a:r>
            <a:r>
              <a:rPr lang="ru-RU" sz="1800" i="1" dirty="0" smtClean="0"/>
              <a:t>спостереження </a:t>
            </a:r>
            <a:r>
              <a:rPr lang="ru-RU" sz="1800" dirty="0"/>
              <a:t>/ Майдан. (Р)еволюція </a:t>
            </a:r>
            <a:r>
              <a:rPr lang="ru-RU" sz="1800" dirty="0" smtClean="0"/>
              <a:t>духу:</a:t>
            </a:r>
            <a:r>
              <a:rPr lang="en-GB" sz="1800" dirty="0" smtClean="0"/>
              <a:t> </a:t>
            </a:r>
            <a:r>
              <a:rPr lang="ru-RU" sz="1800" dirty="0" smtClean="0"/>
              <a:t>мистецько-культурологічний </a:t>
            </a:r>
            <a:r>
              <a:rPr lang="ru-RU" sz="1800" dirty="0"/>
              <a:t>проект / </a:t>
            </a:r>
            <a:r>
              <a:rPr lang="ru-RU" sz="1800" dirty="0" smtClean="0"/>
              <a:t>Авторі </a:t>
            </a:r>
            <a:r>
              <a:rPr lang="ru-RU" sz="1800" dirty="0"/>
              <a:t>куратор проекту: Антін Мухарський. – К.: </a:t>
            </a:r>
            <a:r>
              <a:rPr lang="ru-RU" sz="1800" dirty="0" smtClean="0"/>
              <a:t>Наш</a:t>
            </a:r>
            <a:r>
              <a:rPr lang="en-GB" sz="1800" dirty="0" smtClean="0"/>
              <a:t> </a:t>
            </a:r>
            <a:r>
              <a:rPr lang="ru-RU" sz="1800" dirty="0" smtClean="0"/>
              <a:t>формат</a:t>
            </a:r>
            <a:endParaRPr lang="en-GB" sz="1800" dirty="0" smtClean="0"/>
          </a:p>
          <a:p>
            <a:pPr marL="0" indent="0">
              <a:buNone/>
            </a:pPr>
            <a:r>
              <a:rPr lang="en-GB" sz="1800" dirty="0" smtClean="0"/>
              <a:t>11. </a:t>
            </a:r>
            <a:r>
              <a:rPr lang="ru-RU" sz="1800" dirty="0" smtClean="0"/>
              <a:t>Ройтбурд</a:t>
            </a:r>
            <a:r>
              <a:rPr lang="ru-RU" sz="1800" dirty="0"/>
              <a:t>, О. (2014). </a:t>
            </a:r>
            <a:r>
              <a:rPr lang="ru-RU" sz="1800" i="1" dirty="0"/>
              <a:t>FB-щоденник. </a:t>
            </a:r>
            <a:r>
              <a:rPr lang="ru-RU" sz="1800" i="1" dirty="0" smtClean="0"/>
              <a:t>Вибране.</a:t>
            </a:r>
            <a:r>
              <a:rPr lang="en-GB" sz="1800" i="1" dirty="0" smtClean="0"/>
              <a:t> </a:t>
            </a:r>
            <a:r>
              <a:rPr lang="ru-RU" sz="1800" i="1" dirty="0" smtClean="0"/>
              <a:t>Майдан </a:t>
            </a:r>
            <a:r>
              <a:rPr lang="ru-RU" sz="1800" i="1" dirty="0"/>
              <a:t>– 2013–14 </a:t>
            </a:r>
            <a:r>
              <a:rPr lang="ru-RU" sz="1800" dirty="0"/>
              <a:t>/ Майдан. (Р)еволюція </a:t>
            </a:r>
            <a:r>
              <a:rPr lang="ru-RU" sz="1800" dirty="0" smtClean="0"/>
              <a:t>духу:</a:t>
            </a:r>
            <a:r>
              <a:rPr lang="en-GB" sz="1800" dirty="0" smtClean="0"/>
              <a:t> </a:t>
            </a:r>
            <a:r>
              <a:rPr lang="ru-RU" sz="1800" dirty="0" smtClean="0"/>
              <a:t>мистецько-культурологічний </a:t>
            </a:r>
            <a:r>
              <a:rPr lang="ru-RU" sz="1800" dirty="0"/>
              <a:t>проект / </a:t>
            </a:r>
            <a:r>
              <a:rPr lang="ru-RU" sz="1800" dirty="0" smtClean="0"/>
              <a:t>Авторі </a:t>
            </a:r>
            <a:r>
              <a:rPr lang="ru-RU" sz="1800" dirty="0"/>
              <a:t>куратор проекту: Антін Мухарський. </a:t>
            </a:r>
            <a:r>
              <a:rPr lang="ru-RU" sz="1800" i="1" dirty="0"/>
              <a:t>– </a:t>
            </a:r>
            <a:r>
              <a:rPr lang="ru-RU" sz="1800" dirty="0"/>
              <a:t>К.: </a:t>
            </a:r>
            <a:r>
              <a:rPr lang="ru-RU" sz="1800" dirty="0" smtClean="0"/>
              <a:t>Наш</a:t>
            </a:r>
            <a:r>
              <a:rPr lang="en-GB" sz="1800" dirty="0" smtClean="0"/>
              <a:t> </a:t>
            </a:r>
            <a:r>
              <a:rPr lang="ru-RU" sz="1800" dirty="0" smtClean="0"/>
              <a:t>формат</a:t>
            </a:r>
            <a:r>
              <a:rPr lang="ru-RU" sz="1800" dirty="0"/>
              <a:t>.</a:t>
            </a:r>
          </a:p>
          <a:p>
            <a:pPr marL="0" indent="0">
              <a:buNone/>
            </a:pPr>
            <a:r>
              <a:rPr lang="en-GB" sz="1800" dirty="0" smtClean="0"/>
              <a:t>12. </a:t>
            </a:r>
            <a:r>
              <a:rPr lang="ru-RU" sz="1800" dirty="0" smtClean="0"/>
              <a:t>Семесюк</a:t>
            </a:r>
            <a:r>
              <a:rPr lang="ru-RU" sz="1800" dirty="0"/>
              <a:t>, І. (2014). </a:t>
            </a:r>
            <a:r>
              <a:rPr lang="ru-RU" sz="1800" i="1" dirty="0"/>
              <a:t>Ґонзо-щоденник лютого </a:t>
            </a:r>
            <a:r>
              <a:rPr lang="ru-RU" sz="1800" i="1" dirty="0" smtClean="0"/>
              <a:t>україножера </a:t>
            </a:r>
            <a:r>
              <a:rPr lang="ru-RU" sz="1800" dirty="0"/>
              <a:t>/ Майдан. (Р)еволюція духу: </a:t>
            </a:r>
            <a:r>
              <a:rPr lang="ru-RU" sz="1800" dirty="0" smtClean="0"/>
              <a:t>мистець-ко-культурологічний </a:t>
            </a:r>
            <a:r>
              <a:rPr lang="ru-RU" sz="1800" dirty="0"/>
              <a:t>проект / Автор і </a:t>
            </a:r>
            <a:r>
              <a:rPr lang="ru-RU" sz="1800" dirty="0" smtClean="0"/>
              <a:t>куратор</a:t>
            </a:r>
            <a:r>
              <a:rPr lang="en-GB" sz="1800" dirty="0" smtClean="0"/>
              <a:t> </a:t>
            </a:r>
            <a:r>
              <a:rPr lang="ru-RU" sz="1800" dirty="0" smtClean="0"/>
              <a:t>проекту</a:t>
            </a:r>
            <a:r>
              <a:rPr lang="ru-RU" sz="1800" dirty="0"/>
              <a:t>: Антін Мухарський. </a:t>
            </a:r>
            <a:r>
              <a:rPr lang="ru-RU" sz="1800" i="1" dirty="0"/>
              <a:t>– </a:t>
            </a:r>
            <a:r>
              <a:rPr lang="ru-RU" sz="1800" dirty="0"/>
              <a:t>К.: Наш формат</a:t>
            </a:r>
            <a:r>
              <a:rPr lang="ru-RU" sz="1800" dirty="0" smtClean="0"/>
              <a:t>.</a:t>
            </a:r>
          </a:p>
          <a:p>
            <a:pPr marL="0" indent="0">
              <a:buNone/>
            </a:pPr>
            <a:r>
              <a:rPr lang="de-DE" sz="1800" dirty="0">
                <a:hlinkClick r:id="rId2"/>
              </a:rPr>
              <a:t>http://afisha.bigmir.net/exhibition/articles/208977-God-Evromajdanu--30-plakatov--</a:t>
            </a:r>
            <a:r>
              <a:rPr lang="de-DE" sz="1800" dirty="0" smtClean="0">
                <a:hlinkClick r:id="rId2"/>
              </a:rPr>
              <a:t>kotorye-ushli-v-narod</a:t>
            </a:r>
            <a:endParaRPr lang="uk-UA" sz="1800" dirty="0" smtClean="0"/>
          </a:p>
          <a:p>
            <a:pPr marL="0" indent="0">
              <a:buNone/>
            </a:pPr>
            <a:r>
              <a:rPr lang="de-DE" sz="1800" dirty="0">
                <a:hlinkClick r:id="rId3"/>
              </a:rPr>
              <a:t>http://</a:t>
            </a:r>
            <a:r>
              <a:rPr lang="de-DE" sz="1800" dirty="0" smtClean="0">
                <a:hlinkClick r:id="rId3"/>
              </a:rPr>
              <a:t>wz.lviv.ua/cartoon/125059-evromajdan-tse-koli-khto-ne-skache-toj-azirov</a:t>
            </a:r>
            <a:endParaRPr lang="uk-UA" sz="1800" dirty="0" smtClean="0"/>
          </a:p>
          <a:p>
            <a:pPr marL="0" indent="0">
              <a:buNone/>
            </a:pPr>
            <a:r>
              <a:rPr lang="de-DE" dirty="0">
                <a:hlinkClick r:id="rId4"/>
              </a:rPr>
              <a:t>http://life.pravda.com.ua/society/2014/02/13/152183</a:t>
            </a:r>
            <a:r>
              <a:rPr lang="de-DE" dirty="0" smtClean="0">
                <a:hlinkClick r:id="rId4"/>
              </a:rPr>
              <a:t>/</a:t>
            </a:r>
            <a:endParaRPr lang="uk-UA" dirty="0" smtClean="0"/>
          </a:p>
          <a:p>
            <a:pPr marL="0" indent="0">
              <a:buNone/>
            </a:pPr>
            <a:endParaRPr lang="ru-RU" dirty="0" smtClean="0"/>
          </a:p>
          <a:p>
            <a:pPr marL="0" indent="0">
              <a:buNone/>
            </a:pPr>
            <a:endParaRPr lang="uk-UA" dirty="0" smtClean="0"/>
          </a:p>
          <a:p>
            <a:pPr marL="0" indent="0">
              <a:buNone/>
            </a:pPr>
            <a:endParaRPr lang="ru-RU" dirty="0"/>
          </a:p>
        </p:txBody>
      </p:sp>
      <p:pic>
        <p:nvPicPr>
          <p:cNvPr id="4" name="Grafik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11728" y="5198011"/>
            <a:ext cx="2961490" cy="2008878"/>
          </a:xfrm>
          <a:prstGeom prst="rect">
            <a:avLst/>
          </a:prstGeom>
        </p:spPr>
      </p:pic>
    </p:spTree>
    <p:extLst>
      <p:ext uri="{BB962C8B-B14F-4D97-AF65-F5344CB8AC3E}">
        <p14:creationId xmlns:p14="http://schemas.microsoft.com/office/powerpoint/2010/main" val="411950444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0615" y="836247"/>
            <a:ext cx="8640625" cy="3360616"/>
          </a:xfrm>
          <a:solidFill>
            <a:srgbClr val="FFC000"/>
          </a:solidFill>
        </p:spPr>
        <p:txBody>
          <a:bodyPr/>
          <a:lstStyle/>
          <a:p>
            <a:r>
              <a:rPr lang="en-GB" dirty="0" smtClean="0"/>
              <a:t>Thank you for your attention!</a:t>
            </a:r>
            <a:endParaRPr lang="de-DE" dirty="0"/>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2597" y="2909719"/>
            <a:ext cx="3948281" cy="3948281"/>
          </a:xfrm>
          <a:prstGeom prst="rect">
            <a:avLst/>
          </a:prstGeom>
        </p:spPr>
      </p:pic>
    </p:spTree>
    <p:extLst>
      <p:ext uri="{BB962C8B-B14F-4D97-AF65-F5344CB8AC3E}">
        <p14:creationId xmlns:p14="http://schemas.microsoft.com/office/powerpoint/2010/main" val="2508988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1135" y="933061"/>
            <a:ext cx="6707122" cy="989045"/>
          </a:xfrm>
        </p:spPr>
        <p:txBody>
          <a:bodyPr>
            <a:normAutofit fontScale="90000"/>
          </a:bodyPr>
          <a:lstStyle/>
          <a:p>
            <a:r>
              <a:rPr lang="en-GB" dirty="0" smtClean="0"/>
              <a:t>	EUROMAIDAN IDENTITY</a:t>
            </a:r>
            <a:endParaRPr lang="de-DE" dirty="0"/>
          </a:p>
        </p:txBody>
      </p:sp>
      <p:sp>
        <p:nvSpPr>
          <p:cNvPr id="3" name="Inhaltsplatzhalter 2"/>
          <p:cNvSpPr>
            <a:spLocks noGrp="1"/>
          </p:cNvSpPr>
          <p:nvPr>
            <p:ph type="subTitle" idx="1"/>
          </p:nvPr>
        </p:nvSpPr>
        <p:spPr>
          <a:xfrm>
            <a:off x="1113192" y="1922106"/>
            <a:ext cx="6150410" cy="4702629"/>
          </a:xfrm>
          <a:solidFill>
            <a:srgbClr val="FFC000"/>
          </a:solidFill>
        </p:spPr>
        <p:txBody>
          <a:bodyPr>
            <a:noAutofit/>
          </a:bodyPr>
          <a:lstStyle/>
          <a:p>
            <a:pPr marL="0" indent="0">
              <a:buNone/>
            </a:pPr>
            <a:r>
              <a:rPr lang="en-US" sz="1600" dirty="0"/>
              <a:t>One of the most noteworthy consequences</a:t>
            </a:r>
          </a:p>
          <a:p>
            <a:pPr marL="0" indent="0">
              <a:buNone/>
            </a:pPr>
            <a:r>
              <a:rPr lang="en-US" sz="1600" dirty="0"/>
              <a:t>of the recent events in Ukraine is a dramatic</a:t>
            </a:r>
          </a:p>
          <a:p>
            <a:pPr marL="0" indent="0">
              <a:buNone/>
            </a:pPr>
            <a:r>
              <a:rPr lang="en-US" sz="1600" dirty="0"/>
              <a:t>change in Ukrainian national identity. In</a:t>
            </a:r>
          </a:p>
          <a:p>
            <a:pPr marL="0" indent="0">
              <a:buNone/>
            </a:pPr>
            <a:r>
              <a:rPr lang="en-US" sz="1600" dirty="0"/>
              <a:t>various media one can regularly encounter assertions</a:t>
            </a:r>
          </a:p>
          <a:p>
            <a:pPr marL="0" indent="0">
              <a:buNone/>
            </a:pPr>
            <a:r>
              <a:rPr lang="de-DE" sz="1600" dirty="0" err="1"/>
              <a:t>of</a:t>
            </a:r>
            <a:r>
              <a:rPr lang="de-DE" sz="1600" dirty="0"/>
              <a:t> </a:t>
            </a:r>
            <a:r>
              <a:rPr lang="de-DE" sz="1600" dirty="0" err="1"/>
              <a:t>individuals</a:t>
            </a:r>
            <a:r>
              <a:rPr lang="de-DE" sz="1600" dirty="0"/>
              <a:t>’ </a:t>
            </a:r>
            <a:r>
              <a:rPr lang="de-DE" sz="1600" dirty="0" err="1"/>
              <a:t>increased</a:t>
            </a:r>
            <a:r>
              <a:rPr lang="de-DE" sz="1600" dirty="0"/>
              <a:t> </a:t>
            </a:r>
            <a:r>
              <a:rPr lang="de-DE" sz="1600" dirty="0" err="1"/>
              <a:t>self-identification</a:t>
            </a:r>
            <a:endParaRPr lang="de-DE" sz="1600" dirty="0"/>
          </a:p>
          <a:p>
            <a:pPr marL="0" indent="0">
              <a:buNone/>
            </a:pPr>
            <a:r>
              <a:rPr lang="en-US" sz="1600" dirty="0"/>
              <a:t>as Ukrainian, greater pride in being a citizen of</a:t>
            </a:r>
          </a:p>
          <a:p>
            <a:pPr marL="0" indent="0">
              <a:buNone/>
            </a:pPr>
            <a:r>
              <a:rPr lang="en-US" sz="1600" dirty="0"/>
              <a:t>the Ukrainian state, stronger attachment to the</a:t>
            </a:r>
          </a:p>
          <a:p>
            <a:pPr marL="0" indent="0">
              <a:buNone/>
            </a:pPr>
            <a:r>
              <a:rPr lang="en-US" sz="1600" dirty="0"/>
              <a:t>symbols of nationhood, enhanced solidarity</a:t>
            </a:r>
          </a:p>
          <a:p>
            <a:pPr marL="0" indent="0">
              <a:buNone/>
            </a:pPr>
            <a:r>
              <a:rPr lang="en-US" sz="1600" dirty="0"/>
              <a:t>with compatriots, increased readiness to defend</a:t>
            </a:r>
          </a:p>
          <a:p>
            <a:pPr marL="0" indent="0">
              <a:buNone/>
            </a:pPr>
            <a:r>
              <a:rPr lang="en-US" sz="1600" dirty="0"/>
              <a:t>Ukraine or work for Ukraine, and increased</a:t>
            </a:r>
          </a:p>
          <a:p>
            <a:pPr marL="0" indent="0">
              <a:buNone/>
            </a:pPr>
            <a:r>
              <a:rPr lang="en-US" sz="1600" dirty="0"/>
              <a:t>confidence in the people’s power to change the</a:t>
            </a:r>
          </a:p>
          <a:p>
            <a:pPr marL="0" indent="0">
              <a:buNone/>
            </a:pPr>
            <a:r>
              <a:rPr lang="en-US" sz="1600" dirty="0"/>
              <a:t>country for the better (</a:t>
            </a:r>
            <a:r>
              <a:rPr lang="en-US" sz="1600" dirty="0" err="1"/>
              <a:t>Kulyk</a:t>
            </a:r>
            <a:r>
              <a:rPr lang="en-US" sz="1600" dirty="0"/>
              <a:t>, 2016, p. 588).</a:t>
            </a:r>
            <a:endParaRPr lang="de-DE" sz="1600" dirty="0"/>
          </a:p>
        </p:txBody>
      </p:sp>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2581" y="2911151"/>
            <a:ext cx="4812763" cy="3392998"/>
          </a:xfrm>
          <a:prstGeom prst="rect">
            <a:avLst/>
          </a:prstGeom>
        </p:spPr>
      </p:pic>
    </p:spTree>
    <p:extLst>
      <p:ext uri="{BB962C8B-B14F-4D97-AF65-F5344CB8AC3E}">
        <p14:creationId xmlns:p14="http://schemas.microsoft.com/office/powerpoint/2010/main" val="4057925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08922" y="685800"/>
            <a:ext cx="7276290" cy="1469572"/>
          </a:xfrm>
        </p:spPr>
        <p:txBody>
          <a:bodyPr/>
          <a:lstStyle/>
          <a:p>
            <a:r>
              <a:rPr lang="en-GB" dirty="0" smtClean="0"/>
              <a:t>Euromaidan values</a:t>
            </a:r>
            <a:endParaRPr lang="de-DE" dirty="0"/>
          </a:p>
        </p:txBody>
      </p:sp>
      <p:sp>
        <p:nvSpPr>
          <p:cNvPr id="3" name="Untertitel 2"/>
          <p:cNvSpPr>
            <a:spLocks noGrp="1"/>
          </p:cNvSpPr>
          <p:nvPr>
            <p:ph type="subTitle" idx="1"/>
          </p:nvPr>
        </p:nvSpPr>
        <p:spPr>
          <a:xfrm>
            <a:off x="2478022" y="2444621"/>
            <a:ext cx="5138090" cy="3657600"/>
          </a:xfrm>
          <a:solidFill>
            <a:srgbClr val="FFC000"/>
          </a:solidFill>
        </p:spPr>
        <p:txBody>
          <a:bodyPr>
            <a:normAutofit fontScale="77500" lnSpcReduction="20000"/>
          </a:bodyPr>
          <a:lstStyle/>
          <a:p>
            <a:r>
              <a:rPr lang="de-DE" dirty="0" err="1"/>
              <a:t>Actually</a:t>
            </a:r>
            <a:r>
              <a:rPr lang="de-DE" dirty="0"/>
              <a:t>, </a:t>
            </a:r>
            <a:r>
              <a:rPr lang="de-DE" dirty="0" err="1" smtClean="0"/>
              <a:t>the</a:t>
            </a:r>
            <a:r>
              <a:rPr lang="de-DE" dirty="0"/>
              <a:t> </a:t>
            </a:r>
            <a:endParaRPr lang="de-DE" dirty="0" smtClean="0"/>
          </a:p>
          <a:p>
            <a:r>
              <a:rPr lang="en-US" dirty="0" smtClean="0"/>
              <a:t>above-mentioned </a:t>
            </a:r>
            <a:r>
              <a:rPr lang="en-US" dirty="0"/>
              <a:t>dominant values of </a:t>
            </a:r>
            <a:r>
              <a:rPr lang="en-US" dirty="0" err="1" smtClean="0"/>
              <a:t>Maidan</a:t>
            </a:r>
            <a:r>
              <a:rPr lang="en-US" dirty="0"/>
              <a:t> </a:t>
            </a:r>
            <a:endParaRPr lang="en-US" dirty="0" smtClean="0"/>
          </a:p>
          <a:p>
            <a:r>
              <a:rPr lang="en-US" dirty="0" smtClean="0"/>
              <a:t>give </a:t>
            </a:r>
            <a:r>
              <a:rPr lang="en-US" dirty="0"/>
              <a:t>an understanding of what a “Revolution</a:t>
            </a:r>
          </a:p>
          <a:p>
            <a:r>
              <a:rPr lang="en-US" dirty="0"/>
              <a:t>of Dignity” means and consists of: 1) creativity,</a:t>
            </a:r>
          </a:p>
          <a:p>
            <a:r>
              <a:rPr lang="de-DE" dirty="0" err="1"/>
              <a:t>freedom</a:t>
            </a:r>
            <a:r>
              <a:rPr lang="de-DE" dirty="0"/>
              <a:t>, </a:t>
            </a:r>
            <a:r>
              <a:rPr lang="de-DE" dirty="0" err="1"/>
              <a:t>independence</a:t>
            </a:r>
            <a:r>
              <a:rPr lang="de-DE" dirty="0"/>
              <a:t>, </a:t>
            </a:r>
            <a:r>
              <a:rPr lang="de-DE" dirty="0" err="1"/>
              <a:t>self-esteem</a:t>
            </a:r>
            <a:r>
              <a:rPr lang="de-DE" dirty="0"/>
              <a:t>, </a:t>
            </a:r>
            <a:r>
              <a:rPr lang="de-DE" dirty="0" err="1"/>
              <a:t>curiosity</a:t>
            </a:r>
            <a:r>
              <a:rPr lang="de-DE" dirty="0"/>
              <a:t> –</a:t>
            </a:r>
          </a:p>
          <a:p>
            <a:r>
              <a:rPr lang="de-DE" dirty="0" err="1"/>
              <a:t>Self-direction</a:t>
            </a:r>
            <a:r>
              <a:rPr lang="de-DE" dirty="0"/>
              <a:t>; </a:t>
            </a:r>
            <a:r>
              <a:rPr lang="de-DE" dirty="0" err="1"/>
              <a:t>objectivity</a:t>
            </a:r>
            <a:r>
              <a:rPr lang="de-DE" dirty="0"/>
              <a:t>, </a:t>
            </a:r>
            <a:r>
              <a:rPr lang="de-DE" dirty="0" err="1"/>
              <a:t>integrity</a:t>
            </a:r>
            <a:r>
              <a:rPr lang="de-DE" dirty="0"/>
              <a:t>, </a:t>
            </a:r>
            <a:r>
              <a:rPr lang="de-DE" dirty="0" err="1"/>
              <a:t>compassion</a:t>
            </a:r>
            <a:r>
              <a:rPr lang="de-DE" dirty="0"/>
              <a:t>,</a:t>
            </a:r>
          </a:p>
          <a:p>
            <a:r>
              <a:rPr lang="en-US" dirty="0"/>
              <a:t>loyalty, responsibility – Benevolence; 3) wisdom,</a:t>
            </a:r>
          </a:p>
          <a:p>
            <a:r>
              <a:rPr lang="en-US" dirty="0"/>
              <a:t>social justice, equality, peace, beauty, tolerance,</a:t>
            </a:r>
          </a:p>
          <a:p>
            <a:r>
              <a:rPr lang="en-US" dirty="0"/>
              <a:t>unity with nature, protecting the environment –</a:t>
            </a:r>
          </a:p>
          <a:p>
            <a:r>
              <a:rPr lang="de-DE" dirty="0" err="1"/>
              <a:t>Universalism</a:t>
            </a:r>
            <a:r>
              <a:rPr lang="de-DE" dirty="0"/>
              <a:t> (</a:t>
            </a:r>
            <a:r>
              <a:rPr lang="de-DE" dirty="0" err="1"/>
              <a:t>Sviatnenko</a:t>
            </a:r>
            <a:r>
              <a:rPr lang="de-DE" dirty="0"/>
              <a:t> </a:t>
            </a:r>
            <a:r>
              <a:rPr lang="de-DE" dirty="0" err="1"/>
              <a:t>Vynogradov</a:t>
            </a:r>
            <a:r>
              <a:rPr lang="de-DE" dirty="0"/>
              <a:t>, 2014,</a:t>
            </a:r>
          </a:p>
          <a:p>
            <a:r>
              <a:rPr lang="de-DE" dirty="0"/>
              <a:t>p. 49).</a:t>
            </a: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5167" y="752981"/>
            <a:ext cx="3362325" cy="4762500"/>
          </a:xfrm>
          <a:prstGeom prst="rect">
            <a:avLst/>
          </a:prstGeom>
        </p:spPr>
      </p:pic>
    </p:spTree>
    <p:extLst>
      <p:ext uri="{BB962C8B-B14F-4D97-AF65-F5344CB8AC3E}">
        <p14:creationId xmlns:p14="http://schemas.microsoft.com/office/powerpoint/2010/main" val="987131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4114" y="230051"/>
            <a:ext cx="7492482" cy="5546193"/>
          </a:xfrm>
        </p:spPr>
      </p:pic>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3683" y="0"/>
            <a:ext cx="9264633" cy="6858000"/>
          </a:xfrm>
          <a:prstGeom prst="rect">
            <a:avLst/>
          </a:prstGeom>
        </p:spPr>
      </p:pic>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3683" y="0"/>
            <a:ext cx="9264633" cy="6858000"/>
          </a:xfrm>
          <a:prstGeom prst="rect">
            <a:avLst/>
          </a:prstGeom>
        </p:spPr>
      </p:pic>
    </p:spTree>
    <p:extLst>
      <p:ext uri="{BB962C8B-B14F-4D97-AF65-F5344CB8AC3E}">
        <p14:creationId xmlns:p14="http://schemas.microsoft.com/office/powerpoint/2010/main" val="1674635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9876" y="521822"/>
            <a:ext cx="8534400" cy="1507067"/>
          </a:xfrm>
        </p:spPr>
        <p:txBody>
          <a:bodyPr/>
          <a:lstStyle/>
          <a:p>
            <a:r>
              <a:rPr lang="en-GB" dirty="0" smtClean="0"/>
              <a:t>Language as source of identities and values </a:t>
            </a:r>
            <a:endParaRPr lang="de-DE" dirty="0"/>
          </a:p>
        </p:txBody>
      </p:sp>
      <p:sp>
        <p:nvSpPr>
          <p:cNvPr id="3" name="Inhaltsplatzhalter 2"/>
          <p:cNvSpPr>
            <a:spLocks noGrp="1"/>
          </p:cNvSpPr>
          <p:nvPr>
            <p:ph idx="1"/>
          </p:nvPr>
        </p:nvSpPr>
        <p:spPr>
          <a:xfrm>
            <a:off x="419877" y="2519264"/>
            <a:ext cx="7221894" cy="4189445"/>
          </a:xfrm>
          <a:solidFill>
            <a:srgbClr val="FFC000"/>
          </a:solidFill>
        </p:spPr>
        <p:txBody>
          <a:bodyPr>
            <a:normAutofit/>
          </a:bodyPr>
          <a:lstStyle/>
          <a:p>
            <a:pPr marL="0" indent="0">
              <a:buNone/>
            </a:pPr>
            <a:r>
              <a:rPr lang="de-DE" dirty="0" smtClean="0"/>
              <a:t>…</a:t>
            </a:r>
            <a:r>
              <a:rPr lang="de-DE" dirty="0" err="1" smtClean="0"/>
              <a:t>language</a:t>
            </a:r>
            <a:r>
              <a:rPr lang="de-DE" dirty="0" smtClean="0"/>
              <a:t> </a:t>
            </a:r>
            <a:r>
              <a:rPr lang="de-DE" dirty="0" err="1"/>
              <a:t>always</a:t>
            </a:r>
            <a:endParaRPr lang="de-DE" dirty="0"/>
          </a:p>
          <a:p>
            <a:pPr marL="0" indent="0">
              <a:buNone/>
            </a:pPr>
            <a:r>
              <a:rPr lang="en-US" dirty="0"/>
              <a:t>occurs in some kind of context, including</a:t>
            </a:r>
          </a:p>
          <a:p>
            <a:pPr marL="0" indent="0">
              <a:buNone/>
            </a:pPr>
            <a:r>
              <a:rPr lang="en-US" dirty="0"/>
              <a:t>cognitive contexts in which past experience and</a:t>
            </a:r>
          </a:p>
          <a:p>
            <a:pPr marL="0" indent="0">
              <a:buNone/>
            </a:pPr>
            <a:r>
              <a:rPr lang="en-US" dirty="0"/>
              <a:t>knowledge is stored and drawn upon, cultural</a:t>
            </a:r>
          </a:p>
          <a:p>
            <a:pPr marL="0" indent="0">
              <a:buNone/>
            </a:pPr>
            <a:r>
              <a:rPr lang="en-US" dirty="0"/>
              <a:t>contexts consisting of shared meanings and</a:t>
            </a:r>
          </a:p>
          <a:p>
            <a:pPr marL="0" indent="0">
              <a:buNone/>
            </a:pPr>
            <a:r>
              <a:rPr lang="en-US" dirty="0"/>
              <a:t>world views, and social contexts through which</a:t>
            </a:r>
          </a:p>
          <a:p>
            <a:pPr marL="0" indent="0">
              <a:buNone/>
            </a:pPr>
            <a:r>
              <a:rPr lang="en-US" dirty="0"/>
              <a:t>both self and others draw upon institutional</a:t>
            </a:r>
          </a:p>
          <a:p>
            <a:pPr marL="0" indent="0">
              <a:buNone/>
            </a:pPr>
            <a:r>
              <a:rPr lang="en-US" dirty="0"/>
              <a:t>and interactional orders to construct definitions</a:t>
            </a:r>
          </a:p>
          <a:p>
            <a:pPr marL="0" indent="0">
              <a:buNone/>
            </a:pPr>
            <a:r>
              <a:rPr lang="en-US" dirty="0"/>
              <a:t>of situation and action (</a:t>
            </a:r>
            <a:r>
              <a:rPr lang="en-US" dirty="0" err="1"/>
              <a:t>Schiffrin</a:t>
            </a:r>
            <a:r>
              <a:rPr lang="en-US" dirty="0"/>
              <a:t>, 1987, p. 4).</a:t>
            </a:r>
            <a:endParaRPr lang="de-DE"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5473" y="2028889"/>
            <a:ext cx="5390926" cy="2695463"/>
          </a:xfrm>
          <a:prstGeom prst="rect">
            <a:avLst/>
          </a:prstGeom>
        </p:spPr>
      </p:pic>
    </p:spTree>
    <p:extLst>
      <p:ext uri="{BB962C8B-B14F-4D97-AF65-F5344CB8AC3E}">
        <p14:creationId xmlns:p14="http://schemas.microsoft.com/office/powerpoint/2010/main" val="3652629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78294" y="1268964"/>
            <a:ext cx="5710335" cy="998376"/>
          </a:xfrm>
        </p:spPr>
        <p:txBody>
          <a:bodyPr>
            <a:normAutofit fontScale="90000"/>
          </a:bodyPr>
          <a:lstStyle/>
          <a:p>
            <a:r>
              <a:rPr lang="en-GB" dirty="0" smtClean="0"/>
              <a:t>Identities vs values</a:t>
            </a:r>
            <a:endParaRPr lang="de-DE" dirty="0"/>
          </a:p>
        </p:txBody>
      </p:sp>
      <p:sp>
        <p:nvSpPr>
          <p:cNvPr id="3" name="Untertitel 2"/>
          <p:cNvSpPr>
            <a:spLocks noGrp="1"/>
          </p:cNvSpPr>
          <p:nvPr>
            <p:ph type="subTitle" idx="1"/>
          </p:nvPr>
        </p:nvSpPr>
        <p:spPr>
          <a:xfrm>
            <a:off x="811763" y="2472612"/>
            <a:ext cx="5598368" cy="4114800"/>
          </a:xfrm>
          <a:solidFill>
            <a:srgbClr val="FFC000"/>
          </a:solidFill>
        </p:spPr>
        <p:txBody>
          <a:bodyPr>
            <a:normAutofit fontScale="62500" lnSpcReduction="20000"/>
          </a:bodyPr>
          <a:lstStyle/>
          <a:p>
            <a:r>
              <a:rPr lang="en-US" dirty="0"/>
              <a:t>During the last few years me and my colleagues</a:t>
            </a:r>
          </a:p>
          <a:p>
            <a:r>
              <a:rPr lang="en-US" dirty="0"/>
              <a:t>have been saying that Ukraine has significantly</a:t>
            </a:r>
          </a:p>
          <a:p>
            <a:r>
              <a:rPr lang="en-US" dirty="0"/>
              <a:t>more serious problems not with its identities, but</a:t>
            </a:r>
          </a:p>
          <a:p>
            <a:r>
              <a:rPr lang="en-US" dirty="0"/>
              <a:t>with its values; because identities in Ukraine, no</a:t>
            </a:r>
          </a:p>
          <a:p>
            <a:r>
              <a:rPr lang="en-US" dirty="0"/>
              <a:t>matter how, ensure its existence as a stable political</a:t>
            </a:r>
          </a:p>
          <a:p>
            <a:r>
              <a:rPr lang="en-US" dirty="0"/>
              <a:t>community. However, a set of values which</a:t>
            </a:r>
          </a:p>
          <a:p>
            <a:r>
              <a:rPr lang="en-US" dirty="0"/>
              <a:t>the majority of Ukrainian population shares –</a:t>
            </a:r>
          </a:p>
          <a:p>
            <a:r>
              <a:rPr lang="en-US" dirty="0"/>
              <a:t>and it does not matter where, on the West or on</a:t>
            </a:r>
          </a:p>
          <a:p>
            <a:r>
              <a:rPr lang="en-US" dirty="0"/>
              <a:t>the East – does not allow introduce any radical</a:t>
            </a:r>
          </a:p>
          <a:p>
            <a:r>
              <a:rPr lang="en-US" dirty="0"/>
              <a:t>political and economic reforms in Ukraine. These</a:t>
            </a:r>
          </a:p>
          <a:p>
            <a:r>
              <a:rPr lang="en-US" dirty="0"/>
              <a:t>are the values of a so called “closed society</a:t>
            </a:r>
            <a:r>
              <a:rPr lang="en-US" dirty="0" smtClean="0"/>
              <a:t>”</a:t>
            </a:r>
          </a:p>
          <a:p>
            <a:r>
              <a:rPr lang="en-US" dirty="0"/>
              <a:t>where the feeling of fear and distrust are dominant,</a:t>
            </a:r>
          </a:p>
          <a:p>
            <a:r>
              <a:rPr lang="en-US" dirty="0"/>
              <a:t>and the main wish of inhabitants is to find</a:t>
            </a:r>
          </a:p>
          <a:p>
            <a:r>
              <a:rPr lang="en-US" dirty="0"/>
              <a:t>a safe place for themselves and their families</a:t>
            </a:r>
          </a:p>
          <a:p>
            <a:r>
              <a:rPr lang="de-DE" dirty="0"/>
              <a:t>(</a:t>
            </a:r>
            <a:r>
              <a:rPr lang="de-DE" dirty="0" err="1"/>
              <a:t>Hrytsak</a:t>
            </a:r>
            <a:r>
              <a:rPr lang="de-DE" dirty="0"/>
              <a:t>, 2014, p. 93).</a:t>
            </a: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7128" y="1090781"/>
            <a:ext cx="3362325" cy="4762500"/>
          </a:xfrm>
          <a:prstGeom prst="rect">
            <a:avLst/>
          </a:prstGeom>
        </p:spPr>
      </p:pic>
    </p:spTree>
    <p:extLst>
      <p:ext uri="{BB962C8B-B14F-4D97-AF65-F5344CB8AC3E}">
        <p14:creationId xmlns:p14="http://schemas.microsoft.com/office/powerpoint/2010/main" val="2324913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7477" y="493830"/>
            <a:ext cx="8534400" cy="1507067"/>
          </a:xfrm>
        </p:spPr>
        <p:txBody>
          <a:bodyPr>
            <a:normAutofit/>
          </a:bodyPr>
          <a:lstStyle/>
          <a:p>
            <a:r>
              <a:rPr lang="en-GB" dirty="0" smtClean="0"/>
              <a:t/>
            </a:r>
            <a:br>
              <a:rPr lang="en-GB" dirty="0" smtClean="0"/>
            </a:br>
            <a:endParaRPr lang="de-DE" dirty="0"/>
          </a:p>
        </p:txBody>
      </p:sp>
      <p:sp>
        <p:nvSpPr>
          <p:cNvPr id="3" name="Inhaltsplatzhalter 2"/>
          <p:cNvSpPr>
            <a:spLocks noGrp="1"/>
          </p:cNvSpPr>
          <p:nvPr>
            <p:ph idx="1"/>
          </p:nvPr>
        </p:nvSpPr>
        <p:spPr>
          <a:xfrm>
            <a:off x="507999" y="179754"/>
            <a:ext cx="5884985" cy="6963508"/>
          </a:xfrm>
        </p:spPr>
        <p:txBody>
          <a:bodyPr>
            <a:normAutofit/>
          </a:bodyPr>
          <a:lstStyle/>
          <a:p>
            <a:r>
              <a:rPr lang="en-GB" dirty="0" smtClean="0"/>
              <a:t>TYPES OF EUROMAIDAN IDENTITIES</a:t>
            </a:r>
          </a:p>
          <a:p>
            <a:pPr marL="0" indent="0">
              <a:buNone/>
            </a:pPr>
            <a:endParaRPr lang="en-GB" dirty="0" smtClean="0"/>
          </a:p>
          <a:p>
            <a:r>
              <a:rPr lang="en-GB" dirty="0" smtClean="0"/>
              <a:t>Political identity</a:t>
            </a:r>
          </a:p>
          <a:p>
            <a:r>
              <a:rPr lang="en-GB" dirty="0"/>
              <a:t>Grass-root initiatives Identity</a:t>
            </a:r>
            <a:br>
              <a:rPr lang="en-GB" dirty="0"/>
            </a:br>
            <a:endParaRPr lang="en-GB" dirty="0" smtClean="0"/>
          </a:p>
          <a:p>
            <a:r>
              <a:rPr lang="de-DE" dirty="0" smtClean="0"/>
              <a:t>National </a:t>
            </a:r>
            <a:r>
              <a:rPr lang="de-DE" dirty="0" err="1" smtClean="0"/>
              <a:t>civic</a:t>
            </a:r>
            <a:r>
              <a:rPr lang="de-DE" dirty="0" smtClean="0"/>
              <a:t> </a:t>
            </a:r>
            <a:r>
              <a:rPr lang="de-DE" dirty="0" err="1" smtClean="0"/>
              <a:t>identity</a:t>
            </a:r>
            <a:endParaRPr lang="de-DE" dirty="0"/>
          </a:p>
          <a:p>
            <a:r>
              <a:rPr lang="en-GB" dirty="0"/>
              <a:t>European </a:t>
            </a:r>
            <a:r>
              <a:rPr lang="en-GB" dirty="0" smtClean="0"/>
              <a:t>identity</a:t>
            </a:r>
          </a:p>
          <a:p>
            <a:r>
              <a:rPr lang="de-DE" dirty="0"/>
              <a:t>Regional </a:t>
            </a:r>
            <a:r>
              <a:rPr lang="de-DE" dirty="0" err="1"/>
              <a:t>identity</a:t>
            </a:r>
            <a:endParaRPr lang="de-DE" dirty="0" smtClean="0"/>
          </a:p>
          <a:p>
            <a:r>
              <a:rPr lang="en-GB" dirty="0" smtClean="0"/>
              <a:t> Gender identity</a:t>
            </a:r>
          </a:p>
          <a:p>
            <a:r>
              <a:rPr lang="en-GB" dirty="0" smtClean="0"/>
              <a:t>Group identity</a:t>
            </a:r>
          </a:p>
          <a:p>
            <a:endParaRPr lang="en-GB" dirty="0" smtClean="0"/>
          </a:p>
          <a:p>
            <a:endParaRPr lang="de-DE" dirty="0"/>
          </a:p>
        </p:txBody>
      </p:sp>
      <p:sp>
        <p:nvSpPr>
          <p:cNvPr id="10" name="Rechteck 9"/>
          <p:cNvSpPr/>
          <p:nvPr/>
        </p:nvSpPr>
        <p:spPr>
          <a:xfrm>
            <a:off x="3048000" y="-2745767"/>
            <a:ext cx="6096000" cy="385939"/>
          </a:xfrm>
          <a:prstGeom prst="rect">
            <a:avLst/>
          </a:prstGeom>
        </p:spPr>
        <p:txBody>
          <a:bodyPr>
            <a:spAutoFit/>
          </a:bodyPr>
          <a:lstStyle/>
          <a:p>
            <a:pPr indent="449580" algn="just">
              <a:lnSpc>
                <a:spcPct val="106000"/>
              </a:lnSpc>
              <a:spcAft>
                <a:spcPts val="800"/>
              </a:spcAft>
            </a:pPr>
            <a:r>
              <a:rPr lang="en-US" dirty="0">
                <a:latin typeface="Calibri" panose="020F0502020204030204" pitchFamily="34" charset="0"/>
                <a:ea typeface="Calibri" panose="020F0502020204030204" pitchFamily="34" charset="0"/>
              </a:rPr>
              <a:t> </a:t>
            </a:r>
            <a:endParaRPr lang="de-DE" sz="1600" dirty="0">
              <a:effectLst/>
              <a:latin typeface="Calibri" panose="020F0502020204030204" pitchFamily="34" charset="0"/>
              <a:ea typeface="Calibri" panose="020F0502020204030204" pitchFamily="34" charset="0"/>
            </a:endParaRP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1332" y="688488"/>
            <a:ext cx="3840023" cy="5427233"/>
          </a:xfrm>
          <a:prstGeom prst="rect">
            <a:avLst/>
          </a:prstGeom>
        </p:spPr>
      </p:pic>
    </p:spTree>
    <p:extLst>
      <p:ext uri="{BB962C8B-B14F-4D97-AF65-F5344CB8AC3E}">
        <p14:creationId xmlns:p14="http://schemas.microsoft.com/office/powerpoint/2010/main" val="2220770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7600" y="17969"/>
            <a:ext cx="8534400" cy="1507067"/>
          </a:xfrm>
        </p:spPr>
        <p:txBody>
          <a:bodyPr/>
          <a:lstStyle/>
          <a:p>
            <a:r>
              <a:rPr lang="en-GB" dirty="0" smtClean="0"/>
              <a:t>Motivation of </a:t>
            </a:r>
            <a:r>
              <a:rPr lang="en-GB" dirty="0" err="1" smtClean="0"/>
              <a:t>maidan</a:t>
            </a:r>
            <a:r>
              <a:rPr lang="en-GB" dirty="0" smtClean="0"/>
              <a:t> people </a:t>
            </a:r>
            <a:endParaRPr lang="de-DE" dirty="0"/>
          </a:p>
        </p:txBody>
      </p:sp>
      <p:sp>
        <p:nvSpPr>
          <p:cNvPr id="3" name="Inhaltsplatzhalter 2"/>
          <p:cNvSpPr>
            <a:spLocks noGrp="1"/>
          </p:cNvSpPr>
          <p:nvPr>
            <p:ph idx="1"/>
          </p:nvPr>
        </p:nvSpPr>
        <p:spPr>
          <a:xfrm>
            <a:off x="587830" y="1810139"/>
            <a:ext cx="6344816" cy="4637313"/>
          </a:xfrm>
          <a:solidFill>
            <a:srgbClr val="FFC000"/>
          </a:solidFill>
        </p:spPr>
        <p:txBody>
          <a:bodyPr>
            <a:normAutofit fontScale="85000" lnSpcReduction="20000"/>
          </a:bodyPr>
          <a:lstStyle/>
          <a:p>
            <a:pPr marL="0" indent="0">
              <a:buNone/>
            </a:pPr>
            <a:r>
              <a:rPr lang="en-US" i="1" dirty="0"/>
              <a:t>Among the motives that induced</a:t>
            </a:r>
          </a:p>
          <a:p>
            <a:pPr marL="0" indent="0">
              <a:buNone/>
            </a:pPr>
            <a:r>
              <a:rPr lang="en-US" i="1" dirty="0"/>
              <a:t>people go to </a:t>
            </a:r>
            <a:r>
              <a:rPr lang="en-US" i="1" dirty="0" err="1"/>
              <a:t>Maidan</a:t>
            </a:r>
            <a:r>
              <a:rPr lang="en-US" i="1" dirty="0"/>
              <a:t> three proved to be the most</a:t>
            </a:r>
          </a:p>
          <a:p>
            <a:pPr marL="0" indent="0">
              <a:buNone/>
            </a:pPr>
            <a:r>
              <a:rPr lang="en-US" i="1" dirty="0"/>
              <a:t>prevailing: a violent beating of demonstrators</a:t>
            </a:r>
          </a:p>
          <a:p>
            <a:pPr marL="0" indent="0">
              <a:buNone/>
            </a:pPr>
            <a:r>
              <a:rPr lang="en-US" i="1" dirty="0"/>
              <a:t>on </a:t>
            </a:r>
            <a:r>
              <a:rPr lang="en-US" i="1" dirty="0" err="1"/>
              <a:t>Maidan</a:t>
            </a:r>
            <a:r>
              <a:rPr lang="en-US" i="1" dirty="0"/>
              <a:t> in the night of November 30 and</a:t>
            </a:r>
          </a:p>
          <a:p>
            <a:pPr marL="0" indent="0">
              <a:buNone/>
            </a:pPr>
            <a:r>
              <a:rPr lang="de-DE" i="1" dirty="0" err="1"/>
              <a:t>repressions</a:t>
            </a:r>
            <a:r>
              <a:rPr lang="de-DE" i="1" dirty="0"/>
              <a:t> (70%), Victor </a:t>
            </a:r>
            <a:r>
              <a:rPr lang="de-DE" i="1" dirty="0" err="1"/>
              <a:t>Yanukovych’s</a:t>
            </a:r>
            <a:r>
              <a:rPr lang="de-DE" i="1" dirty="0"/>
              <a:t> </a:t>
            </a:r>
            <a:r>
              <a:rPr lang="de-DE" i="1" dirty="0" err="1"/>
              <a:t>refusal</a:t>
            </a:r>
            <a:endParaRPr lang="de-DE" i="1" dirty="0"/>
          </a:p>
          <a:p>
            <a:pPr marL="0" indent="0">
              <a:buNone/>
            </a:pPr>
            <a:r>
              <a:rPr lang="en-US" i="1" dirty="0"/>
              <a:t>to sign the EU-Ukraine Association Agreement</a:t>
            </a:r>
          </a:p>
          <a:p>
            <a:pPr marL="0" indent="0">
              <a:buNone/>
            </a:pPr>
            <a:r>
              <a:rPr lang="en-US" i="1" dirty="0"/>
              <a:t>(53,5%), and a desire to change life in the country</a:t>
            </a:r>
          </a:p>
          <a:p>
            <a:pPr marL="0" indent="0">
              <a:buNone/>
            </a:pPr>
            <a:r>
              <a:rPr lang="en-US" i="1" dirty="0"/>
              <a:t>(50%). Intentions to change public authorities</a:t>
            </a:r>
          </a:p>
          <a:p>
            <a:pPr marL="0" indent="0">
              <a:buNone/>
            </a:pPr>
            <a:r>
              <a:rPr lang="en-US" i="1" dirty="0"/>
              <a:t>in Ukraine were also rather strong (39%). </a:t>
            </a:r>
            <a:r>
              <a:rPr lang="en-US" i="1" dirty="0" smtClean="0"/>
              <a:t>Calls</a:t>
            </a:r>
          </a:p>
          <a:p>
            <a:pPr marL="0" indent="0">
              <a:buNone/>
            </a:pPr>
            <a:r>
              <a:rPr lang="en-US" i="1" dirty="0"/>
              <a:t>of the opposition were a stimulus for 5%, and</a:t>
            </a:r>
          </a:p>
          <a:p>
            <a:pPr marL="0" indent="0">
              <a:buNone/>
            </a:pPr>
            <a:r>
              <a:rPr lang="en-US" i="1" dirty="0"/>
              <a:t>the same percentage of people claimed to join</a:t>
            </a:r>
          </a:p>
          <a:p>
            <a:pPr marL="0" indent="0">
              <a:buNone/>
            </a:pPr>
            <a:r>
              <a:rPr lang="en-US" i="1" dirty="0" err="1"/>
              <a:t>Maidan</a:t>
            </a:r>
            <a:r>
              <a:rPr lang="en-US" i="1" dirty="0"/>
              <a:t> to take revenge of authorities for their</a:t>
            </a:r>
          </a:p>
          <a:p>
            <a:pPr marL="0" indent="0">
              <a:buNone/>
            </a:pPr>
            <a:r>
              <a:rPr lang="de-DE" i="1" dirty="0" err="1"/>
              <a:t>actions</a:t>
            </a:r>
            <a:r>
              <a:rPr lang="de-DE" i="1" dirty="0"/>
              <a:t> </a:t>
            </a:r>
            <a:r>
              <a:rPr lang="de-DE" dirty="0"/>
              <a:t>(</a:t>
            </a:r>
            <a:r>
              <a:rPr lang="de-DE" dirty="0" err="1"/>
              <a:t>Maidan</a:t>
            </a:r>
            <a:r>
              <a:rPr lang="de-DE" dirty="0"/>
              <a:t> 2013).</a:t>
            </a: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7732" y="1348964"/>
            <a:ext cx="3362325" cy="4762500"/>
          </a:xfrm>
          <a:prstGeom prst="rect">
            <a:avLst/>
          </a:prstGeom>
        </p:spPr>
      </p:pic>
    </p:spTree>
    <p:extLst>
      <p:ext uri="{BB962C8B-B14F-4D97-AF65-F5344CB8AC3E}">
        <p14:creationId xmlns:p14="http://schemas.microsoft.com/office/powerpoint/2010/main" val="3777670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4963" y="139266"/>
            <a:ext cx="8534400" cy="1507067"/>
          </a:xfrm>
        </p:spPr>
        <p:txBody>
          <a:bodyPr/>
          <a:lstStyle/>
          <a:p>
            <a:r>
              <a:rPr lang="en-GB" dirty="0" smtClean="0"/>
              <a:t>MAIN Euromaidan values</a:t>
            </a:r>
            <a:endParaRPr lang="de-DE" dirty="0"/>
          </a:p>
        </p:txBody>
      </p:sp>
      <p:sp>
        <p:nvSpPr>
          <p:cNvPr id="3" name="Inhaltsplatzhalter 2"/>
          <p:cNvSpPr>
            <a:spLocks noGrp="1"/>
          </p:cNvSpPr>
          <p:nvPr>
            <p:ph idx="1"/>
          </p:nvPr>
        </p:nvSpPr>
        <p:spPr/>
        <p:txBody>
          <a:bodyPr/>
          <a:lstStyle/>
          <a:p>
            <a:r>
              <a:rPr lang="de-DE" dirty="0" smtClean="0"/>
              <a:t>Value </a:t>
            </a:r>
            <a:r>
              <a:rPr lang="de-DE" dirty="0" err="1" smtClean="0"/>
              <a:t>of</a:t>
            </a:r>
            <a:r>
              <a:rPr lang="de-DE" dirty="0" smtClean="0"/>
              <a:t> Love</a:t>
            </a:r>
          </a:p>
          <a:p>
            <a:r>
              <a:rPr lang="de-DE" dirty="0" smtClean="0"/>
              <a:t>Value </a:t>
            </a:r>
            <a:r>
              <a:rPr lang="de-DE" dirty="0" err="1" smtClean="0"/>
              <a:t>of</a:t>
            </a:r>
            <a:r>
              <a:rPr lang="de-DE" dirty="0" smtClean="0"/>
              <a:t> Freedom</a:t>
            </a:r>
          </a:p>
          <a:p>
            <a:r>
              <a:rPr lang="de-DE" dirty="0" smtClean="0"/>
              <a:t>Value </a:t>
            </a:r>
            <a:r>
              <a:rPr lang="de-DE" dirty="0" err="1" smtClean="0"/>
              <a:t>of</a:t>
            </a:r>
            <a:r>
              <a:rPr lang="de-DE" dirty="0" smtClean="0"/>
              <a:t> </a:t>
            </a:r>
            <a:r>
              <a:rPr lang="de-DE" dirty="0" err="1" smtClean="0"/>
              <a:t>Solidarity</a:t>
            </a:r>
            <a:endParaRPr lang="de-DE" dirty="0" smtClean="0"/>
          </a:p>
          <a:p>
            <a:endParaRPr lang="de-DE" dirty="0" smtClean="0"/>
          </a:p>
          <a:p>
            <a:endParaRPr lang="de-DE" dirty="0"/>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2163" y="1347836"/>
            <a:ext cx="5857078" cy="3499765"/>
          </a:xfrm>
          <a:prstGeom prst="rect">
            <a:avLst/>
          </a:prstGeom>
        </p:spPr>
      </p:pic>
    </p:spTree>
    <p:extLst>
      <p:ext uri="{BB962C8B-B14F-4D97-AF65-F5344CB8AC3E}">
        <p14:creationId xmlns:p14="http://schemas.microsoft.com/office/powerpoint/2010/main" val="773052092"/>
      </p:ext>
    </p:extLst>
  </p:cSld>
  <p:clrMapOvr>
    <a:masterClrMapping/>
  </p:clrMapOvr>
</p:sld>
</file>

<file path=ppt/theme/theme1.xml><?xml version="1.0" encoding="utf-8"?>
<a:theme xmlns:a="http://schemas.openxmlformats.org/drawingml/2006/main" name="Segment">
  <a:themeElements>
    <a:clrScheme name="Segment">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gmen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gment">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1660</Words>
  <Application>Microsoft Office PowerPoint</Application>
  <PresentationFormat>Breitbild</PresentationFormat>
  <Paragraphs>114</Paragraphs>
  <Slides>13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13</vt:i4>
      </vt:variant>
    </vt:vector>
  </HeadingPairs>
  <TitlesOfParts>
    <vt:vector size="17" baseType="lpstr">
      <vt:lpstr>Calibri</vt:lpstr>
      <vt:lpstr>Century Gothic</vt:lpstr>
      <vt:lpstr>Wingdings 3</vt:lpstr>
      <vt:lpstr>Segment</vt:lpstr>
      <vt:lpstr>       Euromaidan Language as a Mirror of identities and values </vt:lpstr>
      <vt:lpstr> EUROMAIDAN IDENTITY</vt:lpstr>
      <vt:lpstr>Euromaidan values</vt:lpstr>
      <vt:lpstr>PowerPoint-Präsentation</vt:lpstr>
      <vt:lpstr>Language as source of identities and values </vt:lpstr>
      <vt:lpstr>Identities vs values</vt:lpstr>
      <vt:lpstr> </vt:lpstr>
      <vt:lpstr>Motivation of maidan people </vt:lpstr>
      <vt:lpstr>MAIN Euromaidan values</vt:lpstr>
      <vt:lpstr>Rhetoric of antimaidan </vt:lpstr>
      <vt:lpstr>Anti-Russian maidan rhetoric</vt:lpstr>
      <vt:lpstr>literature</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Милитарная метафора в дискуссиях о языковой политике в современной Украине</dc:title>
  <dc:creator>Trach, Nadiya</dc:creator>
  <cp:lastModifiedBy>Trach, Nadiya</cp:lastModifiedBy>
  <cp:revision>59</cp:revision>
  <cp:lastPrinted>2017-06-02T12:32:37Z</cp:lastPrinted>
  <dcterms:created xsi:type="dcterms:W3CDTF">2017-06-01T09:40:32Z</dcterms:created>
  <dcterms:modified xsi:type="dcterms:W3CDTF">2017-06-29T11:06:37Z</dcterms:modified>
</cp:coreProperties>
</file>